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76.xml" ContentType="application/vnd.openxmlformats-officedocument.presentationml.notesSlide+xml"/>
  <Override PartName="/ppt/notesSlides/_rels/notesSlide76.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media/image53.jpeg" ContentType="image/jpeg"/>
  <Override PartName="/ppt/media/image1.jpeg" ContentType="image/jpeg"/>
  <Override PartName="/ppt/media/image54.jpeg" ContentType="image/jpeg"/>
  <Override PartName="/ppt/media/image2.jpeg" ContentType="image/jpeg"/>
  <Override PartName="/ppt/media/image38.png" ContentType="image/png"/>
  <Override PartName="/ppt/media/image55.jpeg" ContentType="image/jpeg"/>
  <Override PartName="/ppt/media/image3.jpeg" ContentType="image/jpeg"/>
  <Override PartName="/ppt/media/image4.jpeg" ContentType="image/jpeg"/>
  <Override PartName="/ppt/media/image56.jpeg" ContentType="image/jpeg"/>
  <Override PartName="/ppt/media/image5.jpeg" ContentType="image/jpeg"/>
  <Override PartName="/ppt/media/image57.jpeg" ContentType="image/jpeg"/>
  <Override PartName="/ppt/media/image6.jpeg" ContentType="image/jpeg"/>
  <Override PartName="/ppt/media/image58.jpeg" ContentType="image/jpeg"/>
  <Override PartName="/ppt/media/image7.jpeg" ContentType="image/jpeg"/>
  <Override PartName="/ppt/media/image59.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png" ContentType="image/png"/>
  <Override PartName="/ppt/media/image18.jpeg" ContentType="image/jpeg"/>
  <Override PartName="/ppt/media/image13.jpeg" ContentType="image/jpeg"/>
  <Override PartName="/ppt/media/image14.png" ContentType="image/png"/>
  <Override PartName="/ppt/media/image15.jpeg" ContentType="image/jpeg"/>
  <Override PartName="/ppt/media/image16.jpeg" ContentType="image/jpeg"/>
  <Override PartName="/ppt/media/image83.jpeg" ContentType="image/jpeg"/>
  <Override PartName="/ppt/media/image49.png" ContentType="image/png"/>
  <Override PartName="/ppt/media/image17.jpeg" ContentType="image/jpeg"/>
  <Override PartName="/ppt/media/image19.jpeg" ContentType="image/jpeg"/>
  <Override PartName="/ppt/media/image20.jpeg" ContentType="image/jpeg"/>
  <Override PartName="/ppt/media/image44.png" ContentType="image/pn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47.png" ContentType="image/png"/>
  <Override PartName="/ppt/media/image28.jpeg" ContentType="image/jpeg"/>
  <Override PartName="/ppt/media/image29.jpeg" ContentType="image/jpeg"/>
  <Override PartName="/ppt/media/image30.jpeg" ContentType="image/jpeg"/>
  <Override PartName="/ppt/media/image32.png" ContentType="image/png"/>
  <Override PartName="/ppt/media/image31.jpeg" ContentType="image/jpeg"/>
  <Override PartName="/ppt/media/image33.jpeg" ContentType="image/jpeg"/>
  <Override PartName="/ppt/media/image62.png" ContentType="image/png"/>
  <Override PartName="/ppt/media/image34.jpeg" ContentType="image/jpeg"/>
  <Override PartName="/ppt/media/image35.jpeg" ContentType="image/jpeg"/>
  <Override PartName="/ppt/media/image36.jpeg" ContentType="image/jpeg"/>
  <Override PartName="/ppt/media/image37.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png" ContentType="image/png"/>
  <Override PartName="/ppt/media/image45.png" ContentType="image/png"/>
  <Override PartName="/ppt/media/image46.jpeg" ContentType="image/jpeg"/>
  <Override PartName="/ppt/media/image48.jpeg" ContentType="image/jpeg"/>
  <Override PartName="/ppt/media/image50.png" ContentType="image/png"/>
  <Override PartName="/ppt/media/image51.jpeg" ContentType="image/jpeg"/>
  <Override PartName="/ppt/media/image52.jpeg" ContentType="image/jpeg"/>
  <Override PartName="/ppt/media/image60.jpeg" ContentType="image/jpeg"/>
  <Override PartName="/ppt/media/image61.jpeg" ContentType="image/jpeg"/>
  <Override PartName="/ppt/media/image63.jpeg" ContentType="image/jpeg"/>
  <Override PartName="/ppt/media/image64.jpeg" ContentType="image/jpeg"/>
  <Override PartName="/ppt/media/image65.png" ContentType="image/png"/>
  <Override PartName="/ppt/media/image66.jpeg" ContentType="image/jpeg"/>
  <Override PartName="/ppt/media/image67.png" ContentType="image/png"/>
  <Override PartName="/ppt/media/image68.jpeg" ContentType="image/jpeg"/>
  <Override PartName="/ppt/media/image69.jpeg" ContentType="image/jpeg"/>
  <Override PartName="/ppt/media/image70.jpeg" ContentType="image/jpeg"/>
  <Override PartName="/ppt/media/image71.jpeg" ContentType="image/jpeg"/>
  <Override PartName="/ppt/media/image72.jpeg" ContentType="image/jpeg"/>
  <Override PartName="/ppt/media/image73.jpeg" ContentType="image/jpeg"/>
  <Override PartName="/ppt/media/image74.jpeg" ContentType="image/jpeg"/>
  <Override PartName="/ppt/media/image75.jpeg" ContentType="image/jpeg"/>
  <Override PartName="/ppt/media/image76.jpeg" ContentType="image/jpeg"/>
  <Override PartName="/ppt/media/image77.jpeg" ContentType="image/jpeg"/>
  <Override PartName="/ppt/media/image78.jpeg" ContentType="image/jpeg"/>
  <Override PartName="/ppt/media/image79.jpeg" ContentType="image/jpeg"/>
  <Override PartName="/ppt/media/image80.jpeg" ContentType="image/jpeg"/>
  <Override PartName="/ppt/media/image81.png" ContentType="image/png"/>
  <Override PartName="/ppt/media/image82.jpeg" ContentType="image/jpeg"/>
  <Override PartName="/ppt/media/image84.jpeg" ContentType="image/jpeg"/>
  <Override PartName="/ppt/media/image85.png" ContentType="image/png"/>
  <Override PartName="/ppt/media/image86.jpeg" ContentType="image/jpeg"/>
  <Override PartName="/ppt/media/image87.jpeg" ContentType="image/jpeg"/>
  <Override PartName="/ppt/media/image88.png" ContentType="image/png"/>
  <Override PartName="/ppt/media/image89.jpeg" ContentType="image/jpeg"/>
  <Override PartName="/ppt/media/image90.jpeg" ContentType="image/jpeg"/>
  <Override PartName="/ppt/media/image91.jpeg" ContentType="image/jpeg"/>
  <Override PartName="/ppt/media/image92.jpeg" ContentType="image/jpeg"/>
  <Override PartName="/ppt/media/image93.jpeg" ContentType="image/jpeg"/>
  <Override PartName="/ppt/media/image94.jpeg" ContentType="image/jpeg"/>
  <Override PartName="/ppt/media/image95.jpeg" ContentType="image/jpeg"/>
  <Override PartName="/ppt/media/image96.jpeg" ContentType="image/jpeg"/>
  <Override PartName="/ppt/media/image97.jpeg" ContentType="image/jpeg"/>
  <Override PartName="/ppt/media/image98.jpeg" ContentType="image/jpeg"/>
  <Override PartName="/ppt/media/image99.jpeg" ContentType="image/jpe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fr-FR" sz="4400" spc="-1" strike="noStrike">
                <a:latin typeface="Arial"/>
              </a:rPr>
              <a:t>Cliquez pour déplacer la diapo</a:t>
            </a:r>
            <a:endParaRPr b="0" lang="fr-FR" sz="4400" spc="-1" strike="noStrike">
              <a:latin typeface="Arial"/>
            </a:endParaRPr>
          </a:p>
        </p:txBody>
      </p:sp>
      <p:sp>
        <p:nvSpPr>
          <p:cNvPr id="191"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192"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193"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194"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195"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0489FF81-6EB2-44B6-AC00-9669EE7360E0}"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76.xml.rels><?xml version="1.0" encoding="UTF-8"?>
<Relationships xmlns="http://schemas.openxmlformats.org/package/2006/relationships"><Relationship Id="rId1" Type="http://schemas.openxmlformats.org/officeDocument/2006/relationships/hyperlink" Target="https://www.sciencesetavenir.fr/high-tech/les-donnees-mobiles-seraient-bien-plus-energivores-que-les-datacenters_115559" TargetMode="External"/><Relationship Id="rId2" Type="http://schemas.openxmlformats.org/officeDocument/2006/relationships/slide" Target="../slides/slide76.xml"/><Relationship Id="rId3" Type="http://schemas.openxmlformats.org/officeDocument/2006/relationships/notesMaster" Target="../notesMasters/notesMaster1.xml"/>
</Relationships>
</file>

<file path=ppt/notesSlides/notesSlide7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PlaceHolder 1"/>
          <p:cNvSpPr>
            <a:spLocks noGrp="1"/>
          </p:cNvSpPr>
          <p:nvPr>
            <p:ph type="sldImg"/>
          </p:nvPr>
        </p:nvSpPr>
        <p:spPr>
          <a:xfrm>
            <a:off x="381240" y="685800"/>
            <a:ext cx="6091560" cy="3424680"/>
          </a:xfrm>
          <a:prstGeom prst="rect">
            <a:avLst/>
          </a:prstGeom>
        </p:spPr>
      </p:sp>
      <p:sp>
        <p:nvSpPr>
          <p:cNvPr id="495" name="PlaceHolder 2"/>
          <p:cNvSpPr>
            <a:spLocks noGrp="1"/>
          </p:cNvSpPr>
          <p:nvPr>
            <p:ph type="body"/>
          </p:nvPr>
        </p:nvSpPr>
        <p:spPr>
          <a:xfrm>
            <a:off x="685800" y="4343400"/>
            <a:ext cx="5482080" cy="4110480"/>
          </a:xfrm>
          <a:prstGeom prst="rect">
            <a:avLst/>
          </a:prstGeom>
        </p:spPr>
        <p:txBody>
          <a:bodyPr lIns="0" rIns="0" tIns="91440" bIns="91440">
            <a:noAutofit/>
          </a:bodyPr>
          <a:p>
            <a:pPr marL="216000" indent="-214200">
              <a:lnSpc>
                <a:spcPct val="100000"/>
              </a:lnSpc>
              <a:tabLst>
                <a:tab algn="l" pos="0"/>
              </a:tabLst>
            </a:pPr>
            <a:r>
              <a:rPr b="0" lang="fr-FR" sz="1100" spc="-1" strike="noStrike">
                <a:latin typeface="Arial"/>
              </a:rPr>
              <a:t>Source : </a:t>
            </a:r>
            <a:endParaRPr b="0" lang="fr-FR" sz="1100" spc="-1" strike="noStrike">
              <a:latin typeface="Arial"/>
            </a:endParaRPr>
          </a:p>
          <a:p>
            <a:pPr marL="216000" indent="-214200">
              <a:lnSpc>
                <a:spcPct val="100000"/>
              </a:lnSpc>
              <a:tabLst>
                <a:tab algn="l" pos="0"/>
              </a:tabLst>
            </a:pPr>
            <a:r>
              <a:rPr b="0" lang="fr-FR" sz="1100" spc="-1" strike="noStrike" u="sng">
                <a:solidFill>
                  <a:srgbClr val="000000"/>
                </a:solidFill>
                <a:uFillTx/>
                <a:latin typeface="Arial"/>
                <a:hlinkClick r:id="rId1"/>
              </a:rPr>
              <a:t>https://www.sciencesetavenir.fr/high-tech/les-donnees-mobiles-seraient-bien-plus-energivores-que-les-datacenters_115559</a:t>
            </a:r>
            <a:r>
              <a:rPr b="0" lang="fr-FR" sz="1100" spc="-1" strike="noStrike">
                <a:solidFill>
                  <a:srgbClr val="000000"/>
                </a:solidFill>
                <a:latin typeface="Arial"/>
              </a:rPr>
              <a:t> </a:t>
            </a:r>
            <a:endParaRPr b="0" lang="fr-FR" sz="11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24" name="PlaceHolder 2"/>
          <p:cNvSpPr>
            <a:spLocks noGrp="1"/>
          </p:cNvSpPr>
          <p:nvPr>
            <p:ph type="body"/>
          </p:nvPr>
        </p:nvSpPr>
        <p:spPr>
          <a:xfrm>
            <a:off x="457200" y="1203480"/>
            <a:ext cx="8229240" cy="1422720"/>
          </a:xfrm>
          <a:prstGeom prst="rect">
            <a:avLst/>
          </a:prstGeom>
        </p:spPr>
        <p:txBody>
          <a:bodyPr lIns="0" rIns="0" tIns="0" bIns="0">
            <a:normAutofit/>
          </a:bodyPr>
          <a:p>
            <a:endParaRPr b="0" lang="fr-FR" sz="3200" spc="-1" strike="noStrike">
              <a:latin typeface="Arial"/>
            </a:endParaRPr>
          </a:p>
        </p:txBody>
      </p:sp>
      <p:sp>
        <p:nvSpPr>
          <p:cNvPr id="25" name="PlaceHolder 3"/>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27"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28"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29"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
        <p:nvSpPr>
          <p:cNvPr id="30" name="PlaceHolder 5"/>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32" name="PlaceHolder 2"/>
          <p:cNvSpPr>
            <a:spLocks noGrp="1"/>
          </p:cNvSpPr>
          <p:nvPr>
            <p:ph type="body"/>
          </p:nvPr>
        </p:nvSpPr>
        <p:spPr>
          <a:xfrm>
            <a:off x="457200" y="1203480"/>
            <a:ext cx="2649600" cy="1422720"/>
          </a:xfrm>
          <a:prstGeom prst="rect">
            <a:avLst/>
          </a:prstGeom>
        </p:spPr>
        <p:txBody>
          <a:bodyPr lIns="0" rIns="0" tIns="0" bIns="0">
            <a:normAutofit/>
          </a:bodyPr>
          <a:p>
            <a:endParaRPr b="0" lang="fr-FR" sz="3200" spc="-1" strike="noStrike">
              <a:latin typeface="Arial"/>
            </a:endParaRPr>
          </a:p>
        </p:txBody>
      </p:sp>
      <p:sp>
        <p:nvSpPr>
          <p:cNvPr id="33" name="PlaceHolder 3"/>
          <p:cNvSpPr>
            <a:spLocks noGrp="1"/>
          </p:cNvSpPr>
          <p:nvPr>
            <p:ph type="body"/>
          </p:nvPr>
        </p:nvSpPr>
        <p:spPr>
          <a:xfrm>
            <a:off x="3239640" y="1203480"/>
            <a:ext cx="2649600" cy="1422720"/>
          </a:xfrm>
          <a:prstGeom prst="rect">
            <a:avLst/>
          </a:prstGeom>
        </p:spPr>
        <p:txBody>
          <a:bodyPr lIns="0" rIns="0" tIns="0" bIns="0">
            <a:normAutofit/>
          </a:bodyPr>
          <a:p>
            <a:endParaRPr b="0" lang="fr-FR" sz="3200" spc="-1" strike="noStrike">
              <a:latin typeface="Arial"/>
            </a:endParaRPr>
          </a:p>
        </p:txBody>
      </p:sp>
      <p:sp>
        <p:nvSpPr>
          <p:cNvPr id="34" name="PlaceHolder 4"/>
          <p:cNvSpPr>
            <a:spLocks noGrp="1"/>
          </p:cNvSpPr>
          <p:nvPr>
            <p:ph type="body"/>
          </p:nvPr>
        </p:nvSpPr>
        <p:spPr>
          <a:xfrm>
            <a:off x="6022080" y="1203480"/>
            <a:ext cx="2649600" cy="1422720"/>
          </a:xfrm>
          <a:prstGeom prst="rect">
            <a:avLst/>
          </a:prstGeom>
        </p:spPr>
        <p:txBody>
          <a:bodyPr lIns="0" rIns="0" tIns="0" bIns="0">
            <a:normAutofit/>
          </a:bodyPr>
          <a:p>
            <a:endParaRPr b="0" lang="fr-FR" sz="3200" spc="-1" strike="noStrike">
              <a:latin typeface="Arial"/>
            </a:endParaRPr>
          </a:p>
        </p:txBody>
      </p:sp>
      <p:sp>
        <p:nvSpPr>
          <p:cNvPr id="35" name="PlaceHolder 5"/>
          <p:cNvSpPr>
            <a:spLocks noGrp="1"/>
          </p:cNvSpPr>
          <p:nvPr>
            <p:ph type="body"/>
          </p:nvPr>
        </p:nvSpPr>
        <p:spPr>
          <a:xfrm>
            <a:off x="457200" y="2761920"/>
            <a:ext cx="2649600" cy="1422720"/>
          </a:xfrm>
          <a:prstGeom prst="rect">
            <a:avLst/>
          </a:prstGeom>
        </p:spPr>
        <p:txBody>
          <a:bodyPr lIns="0" rIns="0" tIns="0" bIns="0">
            <a:normAutofit/>
          </a:bodyPr>
          <a:p>
            <a:endParaRPr b="0" lang="fr-FR" sz="3200" spc="-1" strike="noStrike">
              <a:latin typeface="Arial"/>
            </a:endParaRPr>
          </a:p>
        </p:txBody>
      </p:sp>
      <p:sp>
        <p:nvSpPr>
          <p:cNvPr id="36" name="PlaceHolder 6"/>
          <p:cNvSpPr>
            <a:spLocks noGrp="1"/>
          </p:cNvSpPr>
          <p:nvPr>
            <p:ph type="body"/>
          </p:nvPr>
        </p:nvSpPr>
        <p:spPr>
          <a:xfrm>
            <a:off x="3239640" y="2761920"/>
            <a:ext cx="2649600" cy="1422720"/>
          </a:xfrm>
          <a:prstGeom prst="rect">
            <a:avLst/>
          </a:prstGeom>
        </p:spPr>
        <p:txBody>
          <a:bodyPr lIns="0" rIns="0" tIns="0" bIns="0">
            <a:normAutofit/>
          </a:bodyPr>
          <a:p>
            <a:endParaRPr b="0" lang="fr-FR" sz="3200" spc="-1" strike="noStrike">
              <a:latin typeface="Arial"/>
            </a:endParaRPr>
          </a:p>
        </p:txBody>
      </p:sp>
      <p:sp>
        <p:nvSpPr>
          <p:cNvPr id="37" name="PlaceHolder 7"/>
          <p:cNvSpPr>
            <a:spLocks noGrp="1"/>
          </p:cNvSpPr>
          <p:nvPr>
            <p:ph type="body"/>
          </p:nvPr>
        </p:nvSpPr>
        <p:spPr>
          <a:xfrm>
            <a:off x="6022080" y="2761920"/>
            <a:ext cx="26496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3"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rIns="0" tIns="0" bIns="0">
            <a:normAutofit/>
          </a:bodyPr>
          <a:p>
            <a:endParaRPr b="0" lang="fr-FR" sz="3200" spc="-1" strike="noStrike">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rIns="0" tIns="0" bIns="0">
            <a:normAutofit/>
          </a:bodyPr>
          <a:p>
            <a:endParaRPr b="0" lang="fr-FR" sz="3200" spc="-1" strike="noStrike">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rIns="0" tIns="0" bIns="0">
            <a:normAutofit/>
          </a:bodyPr>
          <a:p>
            <a:endParaRPr b="0" lang="fr-FR" sz="3200" spc="-1" strike="noStrike">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rIns="0" tIns="0" bIns="0">
            <a:normAutofit/>
          </a:bodyPr>
          <a:p>
            <a:endParaRPr b="0" lang="fr-FR" sz="3200" spc="-1" strike="noStrike">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rIns="0" tIns="0" bIns="0">
            <a:normAutofit/>
          </a:bodyPr>
          <a:p>
            <a:endParaRPr b="0" lang="fr-FR" sz="3200" spc="-1" strike="noStrike">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rIns="0" tIns="0" bIns="0">
            <a:normAutofit/>
          </a:bodyPr>
          <a:p>
            <a:endParaRPr b="0" lang="fr-FR" sz="3200" spc="-1" strike="noStrike">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79"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81" name="PlaceHolder 2"/>
          <p:cNvSpPr>
            <a:spLocks noGrp="1"/>
          </p:cNvSpPr>
          <p:nvPr>
            <p:ph type="body"/>
          </p:nvPr>
        </p:nvSpPr>
        <p:spPr>
          <a:xfrm>
            <a:off x="457200" y="1203480"/>
            <a:ext cx="822924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83"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84"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88"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89"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
        <p:nvSpPr>
          <p:cNvPr id="90"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92"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93"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94" name="PlaceHolder 4"/>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96"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97"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98" name="PlaceHolder 4"/>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00" name="PlaceHolder 2"/>
          <p:cNvSpPr>
            <a:spLocks noGrp="1"/>
          </p:cNvSpPr>
          <p:nvPr>
            <p:ph type="body"/>
          </p:nvPr>
        </p:nvSpPr>
        <p:spPr>
          <a:xfrm>
            <a:off x="457200" y="1203480"/>
            <a:ext cx="8229240" cy="1422720"/>
          </a:xfrm>
          <a:prstGeom prst="rect">
            <a:avLst/>
          </a:prstGeom>
        </p:spPr>
        <p:txBody>
          <a:bodyPr lIns="0" rIns="0" tIns="0" bIns="0">
            <a:normAutofit/>
          </a:bodyPr>
          <a:p>
            <a:endParaRPr b="0" lang="fr-FR" sz="3200" spc="-1" strike="noStrike">
              <a:latin typeface="Arial"/>
            </a:endParaRPr>
          </a:p>
        </p:txBody>
      </p:sp>
      <p:sp>
        <p:nvSpPr>
          <p:cNvPr id="101" name="PlaceHolder 3"/>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03"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04"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05"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
        <p:nvSpPr>
          <p:cNvPr id="106" name="PlaceHolder 5"/>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08" name="PlaceHolder 2"/>
          <p:cNvSpPr>
            <a:spLocks noGrp="1"/>
          </p:cNvSpPr>
          <p:nvPr>
            <p:ph type="body"/>
          </p:nvPr>
        </p:nvSpPr>
        <p:spPr>
          <a:xfrm>
            <a:off x="457200" y="1203480"/>
            <a:ext cx="2649600" cy="1422720"/>
          </a:xfrm>
          <a:prstGeom prst="rect">
            <a:avLst/>
          </a:prstGeom>
        </p:spPr>
        <p:txBody>
          <a:bodyPr lIns="0" rIns="0" tIns="0" bIns="0">
            <a:normAutofit/>
          </a:bodyPr>
          <a:p>
            <a:endParaRPr b="0" lang="fr-FR" sz="3200" spc="-1" strike="noStrike">
              <a:latin typeface="Arial"/>
            </a:endParaRPr>
          </a:p>
        </p:txBody>
      </p:sp>
      <p:sp>
        <p:nvSpPr>
          <p:cNvPr id="109" name="PlaceHolder 3"/>
          <p:cNvSpPr>
            <a:spLocks noGrp="1"/>
          </p:cNvSpPr>
          <p:nvPr>
            <p:ph type="body"/>
          </p:nvPr>
        </p:nvSpPr>
        <p:spPr>
          <a:xfrm>
            <a:off x="3239640" y="1203480"/>
            <a:ext cx="2649600" cy="1422720"/>
          </a:xfrm>
          <a:prstGeom prst="rect">
            <a:avLst/>
          </a:prstGeom>
        </p:spPr>
        <p:txBody>
          <a:bodyPr lIns="0" rIns="0" tIns="0" bIns="0">
            <a:normAutofit/>
          </a:bodyPr>
          <a:p>
            <a:endParaRPr b="0" lang="fr-FR" sz="3200" spc="-1" strike="noStrike">
              <a:latin typeface="Arial"/>
            </a:endParaRPr>
          </a:p>
        </p:txBody>
      </p:sp>
      <p:sp>
        <p:nvSpPr>
          <p:cNvPr id="110" name="PlaceHolder 4"/>
          <p:cNvSpPr>
            <a:spLocks noGrp="1"/>
          </p:cNvSpPr>
          <p:nvPr>
            <p:ph type="body"/>
          </p:nvPr>
        </p:nvSpPr>
        <p:spPr>
          <a:xfrm>
            <a:off x="6022080" y="1203480"/>
            <a:ext cx="2649600" cy="1422720"/>
          </a:xfrm>
          <a:prstGeom prst="rect">
            <a:avLst/>
          </a:prstGeom>
        </p:spPr>
        <p:txBody>
          <a:bodyPr lIns="0" rIns="0" tIns="0" bIns="0">
            <a:normAutofit/>
          </a:bodyPr>
          <a:p>
            <a:endParaRPr b="0" lang="fr-FR" sz="3200" spc="-1" strike="noStrike">
              <a:latin typeface="Arial"/>
            </a:endParaRPr>
          </a:p>
        </p:txBody>
      </p:sp>
      <p:sp>
        <p:nvSpPr>
          <p:cNvPr id="111" name="PlaceHolder 5"/>
          <p:cNvSpPr>
            <a:spLocks noGrp="1"/>
          </p:cNvSpPr>
          <p:nvPr>
            <p:ph type="body"/>
          </p:nvPr>
        </p:nvSpPr>
        <p:spPr>
          <a:xfrm>
            <a:off x="457200" y="2761920"/>
            <a:ext cx="2649600" cy="1422720"/>
          </a:xfrm>
          <a:prstGeom prst="rect">
            <a:avLst/>
          </a:prstGeom>
        </p:spPr>
        <p:txBody>
          <a:bodyPr lIns="0" rIns="0" tIns="0" bIns="0">
            <a:normAutofit/>
          </a:bodyPr>
          <a:p>
            <a:endParaRPr b="0" lang="fr-FR" sz="3200" spc="-1" strike="noStrike">
              <a:latin typeface="Arial"/>
            </a:endParaRPr>
          </a:p>
        </p:txBody>
      </p:sp>
      <p:sp>
        <p:nvSpPr>
          <p:cNvPr id="112" name="PlaceHolder 6"/>
          <p:cNvSpPr>
            <a:spLocks noGrp="1"/>
          </p:cNvSpPr>
          <p:nvPr>
            <p:ph type="body"/>
          </p:nvPr>
        </p:nvSpPr>
        <p:spPr>
          <a:xfrm>
            <a:off x="3239640" y="2761920"/>
            <a:ext cx="2649600" cy="1422720"/>
          </a:xfrm>
          <a:prstGeom prst="rect">
            <a:avLst/>
          </a:prstGeom>
        </p:spPr>
        <p:txBody>
          <a:bodyPr lIns="0" rIns="0" tIns="0" bIns="0">
            <a:normAutofit/>
          </a:bodyPr>
          <a:p>
            <a:endParaRPr b="0" lang="fr-FR" sz="3200" spc="-1" strike="noStrike">
              <a:latin typeface="Arial"/>
            </a:endParaRPr>
          </a:p>
        </p:txBody>
      </p:sp>
      <p:sp>
        <p:nvSpPr>
          <p:cNvPr id="113" name="PlaceHolder 7"/>
          <p:cNvSpPr>
            <a:spLocks noGrp="1"/>
          </p:cNvSpPr>
          <p:nvPr>
            <p:ph type="body"/>
          </p:nvPr>
        </p:nvSpPr>
        <p:spPr>
          <a:xfrm>
            <a:off x="6022080" y="2761920"/>
            <a:ext cx="26496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17"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19" name="PlaceHolder 2"/>
          <p:cNvSpPr>
            <a:spLocks noGrp="1"/>
          </p:cNvSpPr>
          <p:nvPr>
            <p:ph type="body"/>
          </p:nvPr>
        </p:nvSpPr>
        <p:spPr>
          <a:xfrm>
            <a:off x="457200" y="1203480"/>
            <a:ext cx="822924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7"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8"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21"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122"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26"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27"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
        <p:nvSpPr>
          <p:cNvPr id="128"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30"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131"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32" name="PlaceHolder 4"/>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34"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35"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36" name="PlaceHolder 4"/>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38" name="PlaceHolder 2"/>
          <p:cNvSpPr>
            <a:spLocks noGrp="1"/>
          </p:cNvSpPr>
          <p:nvPr>
            <p:ph type="body"/>
          </p:nvPr>
        </p:nvSpPr>
        <p:spPr>
          <a:xfrm>
            <a:off x="457200" y="1203480"/>
            <a:ext cx="8229240" cy="1422720"/>
          </a:xfrm>
          <a:prstGeom prst="rect">
            <a:avLst/>
          </a:prstGeom>
        </p:spPr>
        <p:txBody>
          <a:bodyPr lIns="0" rIns="0" tIns="0" bIns="0">
            <a:normAutofit/>
          </a:bodyPr>
          <a:p>
            <a:endParaRPr b="0" lang="fr-FR" sz="3200" spc="-1" strike="noStrike">
              <a:latin typeface="Arial"/>
            </a:endParaRPr>
          </a:p>
        </p:txBody>
      </p:sp>
      <p:sp>
        <p:nvSpPr>
          <p:cNvPr id="139" name="PlaceHolder 3"/>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41"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42"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43"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
        <p:nvSpPr>
          <p:cNvPr id="144" name="PlaceHolder 5"/>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46" name="PlaceHolder 2"/>
          <p:cNvSpPr>
            <a:spLocks noGrp="1"/>
          </p:cNvSpPr>
          <p:nvPr>
            <p:ph type="body"/>
          </p:nvPr>
        </p:nvSpPr>
        <p:spPr>
          <a:xfrm>
            <a:off x="457200" y="1203480"/>
            <a:ext cx="2649600" cy="1422720"/>
          </a:xfrm>
          <a:prstGeom prst="rect">
            <a:avLst/>
          </a:prstGeom>
        </p:spPr>
        <p:txBody>
          <a:bodyPr lIns="0" rIns="0" tIns="0" bIns="0">
            <a:normAutofit/>
          </a:bodyPr>
          <a:p>
            <a:endParaRPr b="0" lang="fr-FR" sz="3200" spc="-1" strike="noStrike">
              <a:latin typeface="Arial"/>
            </a:endParaRPr>
          </a:p>
        </p:txBody>
      </p:sp>
      <p:sp>
        <p:nvSpPr>
          <p:cNvPr id="147" name="PlaceHolder 3"/>
          <p:cNvSpPr>
            <a:spLocks noGrp="1"/>
          </p:cNvSpPr>
          <p:nvPr>
            <p:ph type="body"/>
          </p:nvPr>
        </p:nvSpPr>
        <p:spPr>
          <a:xfrm>
            <a:off x="3239640" y="1203480"/>
            <a:ext cx="2649600" cy="1422720"/>
          </a:xfrm>
          <a:prstGeom prst="rect">
            <a:avLst/>
          </a:prstGeom>
        </p:spPr>
        <p:txBody>
          <a:bodyPr lIns="0" rIns="0" tIns="0" bIns="0">
            <a:normAutofit/>
          </a:bodyPr>
          <a:p>
            <a:endParaRPr b="0" lang="fr-FR" sz="3200" spc="-1" strike="noStrike">
              <a:latin typeface="Arial"/>
            </a:endParaRPr>
          </a:p>
        </p:txBody>
      </p:sp>
      <p:sp>
        <p:nvSpPr>
          <p:cNvPr id="148" name="PlaceHolder 4"/>
          <p:cNvSpPr>
            <a:spLocks noGrp="1"/>
          </p:cNvSpPr>
          <p:nvPr>
            <p:ph type="body"/>
          </p:nvPr>
        </p:nvSpPr>
        <p:spPr>
          <a:xfrm>
            <a:off x="6022080" y="1203480"/>
            <a:ext cx="2649600" cy="1422720"/>
          </a:xfrm>
          <a:prstGeom prst="rect">
            <a:avLst/>
          </a:prstGeom>
        </p:spPr>
        <p:txBody>
          <a:bodyPr lIns="0" rIns="0" tIns="0" bIns="0">
            <a:normAutofit/>
          </a:bodyPr>
          <a:p>
            <a:endParaRPr b="0" lang="fr-FR" sz="3200" spc="-1" strike="noStrike">
              <a:latin typeface="Arial"/>
            </a:endParaRPr>
          </a:p>
        </p:txBody>
      </p:sp>
      <p:sp>
        <p:nvSpPr>
          <p:cNvPr id="149" name="PlaceHolder 5"/>
          <p:cNvSpPr>
            <a:spLocks noGrp="1"/>
          </p:cNvSpPr>
          <p:nvPr>
            <p:ph type="body"/>
          </p:nvPr>
        </p:nvSpPr>
        <p:spPr>
          <a:xfrm>
            <a:off x="457200" y="2761920"/>
            <a:ext cx="2649600" cy="1422720"/>
          </a:xfrm>
          <a:prstGeom prst="rect">
            <a:avLst/>
          </a:prstGeom>
        </p:spPr>
        <p:txBody>
          <a:bodyPr lIns="0" rIns="0" tIns="0" bIns="0">
            <a:normAutofit/>
          </a:bodyPr>
          <a:p>
            <a:endParaRPr b="0" lang="fr-FR" sz="3200" spc="-1" strike="noStrike">
              <a:latin typeface="Arial"/>
            </a:endParaRPr>
          </a:p>
        </p:txBody>
      </p:sp>
      <p:sp>
        <p:nvSpPr>
          <p:cNvPr id="150" name="PlaceHolder 6"/>
          <p:cNvSpPr>
            <a:spLocks noGrp="1"/>
          </p:cNvSpPr>
          <p:nvPr>
            <p:ph type="body"/>
          </p:nvPr>
        </p:nvSpPr>
        <p:spPr>
          <a:xfrm>
            <a:off x="3239640" y="2761920"/>
            <a:ext cx="2649600" cy="1422720"/>
          </a:xfrm>
          <a:prstGeom prst="rect">
            <a:avLst/>
          </a:prstGeom>
        </p:spPr>
        <p:txBody>
          <a:bodyPr lIns="0" rIns="0" tIns="0" bIns="0">
            <a:normAutofit/>
          </a:bodyPr>
          <a:p>
            <a:endParaRPr b="0" lang="fr-FR" sz="3200" spc="-1" strike="noStrike">
              <a:latin typeface="Arial"/>
            </a:endParaRPr>
          </a:p>
        </p:txBody>
      </p:sp>
      <p:sp>
        <p:nvSpPr>
          <p:cNvPr id="151" name="PlaceHolder 7"/>
          <p:cNvSpPr>
            <a:spLocks noGrp="1"/>
          </p:cNvSpPr>
          <p:nvPr>
            <p:ph type="body"/>
          </p:nvPr>
        </p:nvSpPr>
        <p:spPr>
          <a:xfrm>
            <a:off x="6022080" y="2761920"/>
            <a:ext cx="26496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55"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57" name="PlaceHolder 2"/>
          <p:cNvSpPr>
            <a:spLocks noGrp="1"/>
          </p:cNvSpPr>
          <p:nvPr>
            <p:ph type="body"/>
          </p:nvPr>
        </p:nvSpPr>
        <p:spPr>
          <a:xfrm>
            <a:off x="457200" y="1203480"/>
            <a:ext cx="822924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59"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160"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64"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65"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
        <p:nvSpPr>
          <p:cNvPr id="166"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68"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169"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70" name="PlaceHolder 4"/>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72"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73"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74" name="PlaceHolder 4"/>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76" name="PlaceHolder 2"/>
          <p:cNvSpPr>
            <a:spLocks noGrp="1"/>
          </p:cNvSpPr>
          <p:nvPr>
            <p:ph type="body"/>
          </p:nvPr>
        </p:nvSpPr>
        <p:spPr>
          <a:xfrm>
            <a:off x="457200" y="1203480"/>
            <a:ext cx="8229240" cy="1422720"/>
          </a:xfrm>
          <a:prstGeom prst="rect">
            <a:avLst/>
          </a:prstGeom>
        </p:spPr>
        <p:txBody>
          <a:bodyPr lIns="0" rIns="0" tIns="0" bIns="0">
            <a:normAutofit/>
          </a:bodyPr>
          <a:p>
            <a:endParaRPr b="0" lang="fr-FR" sz="3200" spc="-1" strike="noStrike">
              <a:latin typeface="Arial"/>
            </a:endParaRPr>
          </a:p>
        </p:txBody>
      </p:sp>
      <p:sp>
        <p:nvSpPr>
          <p:cNvPr id="177" name="PlaceHolder 3"/>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79"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80"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81"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
        <p:nvSpPr>
          <p:cNvPr id="182" name="PlaceHolder 5"/>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84" name="PlaceHolder 2"/>
          <p:cNvSpPr>
            <a:spLocks noGrp="1"/>
          </p:cNvSpPr>
          <p:nvPr>
            <p:ph type="body"/>
          </p:nvPr>
        </p:nvSpPr>
        <p:spPr>
          <a:xfrm>
            <a:off x="457200" y="1203480"/>
            <a:ext cx="2649600" cy="1422720"/>
          </a:xfrm>
          <a:prstGeom prst="rect">
            <a:avLst/>
          </a:prstGeom>
        </p:spPr>
        <p:txBody>
          <a:bodyPr lIns="0" rIns="0" tIns="0" bIns="0">
            <a:normAutofit/>
          </a:bodyPr>
          <a:p>
            <a:endParaRPr b="0" lang="fr-FR" sz="3200" spc="-1" strike="noStrike">
              <a:latin typeface="Arial"/>
            </a:endParaRPr>
          </a:p>
        </p:txBody>
      </p:sp>
      <p:sp>
        <p:nvSpPr>
          <p:cNvPr id="185" name="PlaceHolder 3"/>
          <p:cNvSpPr>
            <a:spLocks noGrp="1"/>
          </p:cNvSpPr>
          <p:nvPr>
            <p:ph type="body"/>
          </p:nvPr>
        </p:nvSpPr>
        <p:spPr>
          <a:xfrm>
            <a:off x="3239640" y="1203480"/>
            <a:ext cx="2649600" cy="1422720"/>
          </a:xfrm>
          <a:prstGeom prst="rect">
            <a:avLst/>
          </a:prstGeom>
        </p:spPr>
        <p:txBody>
          <a:bodyPr lIns="0" rIns="0" tIns="0" bIns="0">
            <a:normAutofit/>
          </a:bodyPr>
          <a:p>
            <a:endParaRPr b="0" lang="fr-FR" sz="3200" spc="-1" strike="noStrike">
              <a:latin typeface="Arial"/>
            </a:endParaRPr>
          </a:p>
        </p:txBody>
      </p:sp>
      <p:sp>
        <p:nvSpPr>
          <p:cNvPr id="186" name="PlaceHolder 4"/>
          <p:cNvSpPr>
            <a:spLocks noGrp="1"/>
          </p:cNvSpPr>
          <p:nvPr>
            <p:ph type="body"/>
          </p:nvPr>
        </p:nvSpPr>
        <p:spPr>
          <a:xfrm>
            <a:off x="6022080" y="1203480"/>
            <a:ext cx="2649600" cy="1422720"/>
          </a:xfrm>
          <a:prstGeom prst="rect">
            <a:avLst/>
          </a:prstGeom>
        </p:spPr>
        <p:txBody>
          <a:bodyPr lIns="0" rIns="0" tIns="0" bIns="0">
            <a:normAutofit/>
          </a:bodyPr>
          <a:p>
            <a:endParaRPr b="0" lang="fr-FR" sz="3200" spc="-1" strike="noStrike">
              <a:latin typeface="Arial"/>
            </a:endParaRPr>
          </a:p>
        </p:txBody>
      </p:sp>
      <p:sp>
        <p:nvSpPr>
          <p:cNvPr id="187" name="PlaceHolder 5"/>
          <p:cNvSpPr>
            <a:spLocks noGrp="1"/>
          </p:cNvSpPr>
          <p:nvPr>
            <p:ph type="body"/>
          </p:nvPr>
        </p:nvSpPr>
        <p:spPr>
          <a:xfrm>
            <a:off x="457200" y="2761920"/>
            <a:ext cx="2649600" cy="1422720"/>
          </a:xfrm>
          <a:prstGeom prst="rect">
            <a:avLst/>
          </a:prstGeom>
        </p:spPr>
        <p:txBody>
          <a:bodyPr lIns="0" rIns="0" tIns="0" bIns="0">
            <a:normAutofit/>
          </a:bodyPr>
          <a:p>
            <a:endParaRPr b="0" lang="fr-FR" sz="3200" spc="-1" strike="noStrike">
              <a:latin typeface="Arial"/>
            </a:endParaRPr>
          </a:p>
        </p:txBody>
      </p:sp>
      <p:sp>
        <p:nvSpPr>
          <p:cNvPr id="188" name="PlaceHolder 6"/>
          <p:cNvSpPr>
            <a:spLocks noGrp="1"/>
          </p:cNvSpPr>
          <p:nvPr>
            <p:ph type="body"/>
          </p:nvPr>
        </p:nvSpPr>
        <p:spPr>
          <a:xfrm>
            <a:off x="3239640" y="2761920"/>
            <a:ext cx="2649600" cy="1422720"/>
          </a:xfrm>
          <a:prstGeom prst="rect">
            <a:avLst/>
          </a:prstGeom>
        </p:spPr>
        <p:txBody>
          <a:bodyPr lIns="0" rIns="0" tIns="0" bIns="0">
            <a:normAutofit/>
          </a:bodyPr>
          <a:p>
            <a:endParaRPr b="0" lang="fr-FR" sz="3200" spc="-1" strike="noStrike">
              <a:latin typeface="Arial"/>
            </a:endParaRPr>
          </a:p>
        </p:txBody>
      </p:sp>
      <p:sp>
        <p:nvSpPr>
          <p:cNvPr id="189" name="PlaceHolder 7"/>
          <p:cNvSpPr>
            <a:spLocks noGrp="1"/>
          </p:cNvSpPr>
          <p:nvPr>
            <p:ph type="body"/>
          </p:nvPr>
        </p:nvSpPr>
        <p:spPr>
          <a:xfrm>
            <a:off x="6022080" y="2761920"/>
            <a:ext cx="26496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2"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rIns="0" tIns="0" bIns="0">
            <a:normAutofit/>
          </a:bodyPr>
          <a:p>
            <a:endParaRPr b="0" lang="fr-FR" sz="3200" spc="-1" strike="noStrike">
              <a:latin typeface="Arial"/>
            </a:endParaRPr>
          </a:p>
        </p:txBody>
      </p:sp>
      <p:sp>
        <p:nvSpPr>
          <p:cNvPr id="14" name="PlaceHolder 4"/>
          <p:cNvSpPr>
            <a:spLocks noGrp="1"/>
          </p:cNvSpPr>
          <p:nvPr>
            <p:ph type="body"/>
          </p:nvPr>
        </p:nvSpPr>
        <p:spPr>
          <a:xfrm>
            <a:off x="45720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fr-FR" sz="3200" spc="-1" strike="noStrike">
              <a:latin typeface="Arial"/>
            </a:endParaRPr>
          </a:p>
        </p:txBody>
      </p:sp>
      <p:sp>
        <p:nvSpPr>
          <p:cNvPr id="17"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18" name="PlaceHolder 4"/>
          <p:cNvSpPr>
            <a:spLocks noGrp="1"/>
          </p:cNvSpPr>
          <p:nvPr>
            <p:ph type="body"/>
          </p:nvPr>
        </p:nvSpPr>
        <p:spPr>
          <a:xfrm>
            <a:off x="4674240" y="2761920"/>
            <a:ext cx="4015800" cy="142272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rIns="0" tIns="0" bIns="0" anchor="ctr">
            <a:noAutofit/>
          </a:bodyPr>
          <a:p>
            <a:pPr algn="ctr"/>
            <a:endParaRPr b="0" lang="fr-FR" sz="4400" spc="-1" strike="noStrike">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rIns="0" tIns="0" bIns="0">
            <a:normAutofit/>
          </a:bodyPr>
          <a:p>
            <a:endParaRPr b="0" lang="fr-FR" sz="3200" spc="-1" strike="noStrike">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rIns="0" tIns="0" bIns="0">
            <a:normAutofit/>
          </a:bodyPr>
          <a:p>
            <a:endParaRPr b="0" lang="fr-FR" sz="3200" spc="-1" strike="noStrike">
              <a:latin typeface="Arial"/>
            </a:endParaRPr>
          </a:p>
        </p:txBody>
      </p:sp>
      <p:sp>
        <p:nvSpPr>
          <p:cNvPr id="22" name="PlaceHolder 4"/>
          <p:cNvSpPr>
            <a:spLocks noGrp="1"/>
          </p:cNvSpPr>
          <p:nvPr>
            <p:ph type="body"/>
          </p:nvPr>
        </p:nvSpPr>
        <p:spPr>
          <a:xfrm>
            <a:off x="457200" y="2761920"/>
            <a:ext cx="8229240" cy="142272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 name="PlaceHolder 2"/>
          <p:cNvSpPr>
            <a:spLocks noGrp="1"/>
          </p:cNvSpPr>
          <p:nvPr>
            <p:ph type="body"/>
          </p:nvPr>
        </p:nvSpPr>
        <p:spPr>
          <a:xfrm>
            <a:off x="457200" y="1203480"/>
            <a:ext cx="8229240" cy="2982960"/>
          </a:xfrm>
          <a:prstGeom prst="rect">
            <a:avLst/>
          </a:prstGeom>
        </p:spPr>
        <p:txBody>
          <a:bodyPr lIns="0" rIns="0" tIns="0" bIns="0">
            <a:normAutofit fontScale="80000"/>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rIns="0" tIns="0" bIns="0">
            <a:normAutofit fontScale="88000"/>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77" name="PlaceHolder 2"/>
          <p:cNvSpPr>
            <a:spLocks noGrp="1"/>
          </p:cNvSpPr>
          <p:nvPr>
            <p:ph type="body"/>
          </p:nvPr>
        </p:nvSpPr>
        <p:spPr>
          <a:xfrm>
            <a:off x="457200" y="1203480"/>
            <a:ext cx="8229240" cy="2982960"/>
          </a:xfrm>
          <a:prstGeom prst="rect">
            <a:avLst/>
          </a:prstGeom>
        </p:spPr>
        <p:txBody>
          <a:bodyPr lIns="0" rIns="0" tIns="0" bIns="0">
            <a:normAutofit fontScale="88000"/>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15" name="PlaceHolder 2"/>
          <p:cNvSpPr>
            <a:spLocks noGrp="1"/>
          </p:cNvSpPr>
          <p:nvPr>
            <p:ph type="body"/>
          </p:nvPr>
        </p:nvSpPr>
        <p:spPr>
          <a:xfrm>
            <a:off x="457200" y="1203480"/>
            <a:ext cx="8229240" cy="2982960"/>
          </a:xfrm>
          <a:prstGeom prst="rect">
            <a:avLst/>
          </a:prstGeom>
        </p:spPr>
        <p:txBody>
          <a:bodyPr lIns="0" rIns="0" tIns="0" bIns="0">
            <a:normAutofit fontScale="88000"/>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53" name="PlaceHolder 2"/>
          <p:cNvSpPr>
            <a:spLocks noGrp="1"/>
          </p:cNvSpPr>
          <p:nvPr>
            <p:ph type="body"/>
          </p:nvPr>
        </p:nvSpPr>
        <p:spPr>
          <a:xfrm>
            <a:off x="457200" y="1203480"/>
            <a:ext cx="8229240" cy="2982960"/>
          </a:xfrm>
          <a:prstGeom prst="rect">
            <a:avLst/>
          </a:prstGeom>
        </p:spPr>
        <p:txBody>
          <a:bodyPr lIns="0" rIns="0" tIns="0" bIns="0">
            <a:normAutofit fontScale="88000"/>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s://www.unaf.fr/ressources/etude-exclusive-parents-enfants-numerique/" TargetMode="External"/><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hyperlink" Target="https://sergetisseron.com/blog/la-regle-3-6-9-12-relayee-par-l" TargetMode="External"/><Relationship Id="rId3" Type="http://schemas.openxmlformats.org/officeDocument/2006/relationships/image" Target="../media/image14.pn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hyperlink" Target="https://www.e-enfance.org/espace-controle-parental" TargetMode="External"/><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s://www.fragil.org/" TargetMode="External"/><Relationship Id="rId3" Type="http://schemas.openxmlformats.org/officeDocument/2006/relationships/hyperlink" Target="http://blogs.fragil.org/histoiresderenan/" TargetMode="External"/><Relationship Id="rId4"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hyperlink" Target="https://www.francetvinfo.fr/internet/securite-sur-internet/internet-des-cables-sous-marins-pour-faire-transiter-les-donnees_1532971.html" TargetMode="External"/><Relationship Id="rId3" Type="http://schemas.openxmlformats.org/officeDocument/2006/relationships/image" Target="../media/image23.jpeg"/><Relationship Id="rId4"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hyperlink" Target="https://blog.digimind.com/fr/agences/facebook-chiffres-essentiels" TargetMode="External"/><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png"/><Relationship Id="rId3"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png"/><Relationship Id="rId3"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hyperlink" Target="https://www.google.com/about/datacenters/inside/locations/index.html" TargetMode="External"/><Relationship Id="rId3"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hyperlink" Target="https://youtu.be/QIm0JxHYBzU" TargetMode="External"/><Relationship Id="rId6"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hyperlink" Target="https://www.google.com/search?client=firefox-b-d&amp;q=japonais%20luxe%20paris&amp;tbs=lrf:!1m4!1u3!2m2!3m1!1e1!1m4!1u2!2m2!2m1!1e1!1m4!1u1!2m2!1m1!1e1!1m4!1u1!2m2!1m1!1e2!2m1!1e2!2m1!1e1!2m1!1e3!3sIAE,lf:1,lf_ui:9&amp;tbm=lcl&amp;sxsrf=AOaemvITtiI1VZTmj7Wi5Ni7BRSuODMYBA:1632402640357&amp;rflfq=1&amp;num=10&amp;rldimm=16212395118810418561&amp;lqi=ChNqYXBvbmFpcyBsdXhlIHBhcmlzIgOgAQFIj4He0fGqgIAIWiEQABABGAIiE2phcG9uYWlzIGx1eGUgcGFyaXMqBAgDEACSARZmaW5lX2RpbmluZ19yZXN0YXVyYW50mgEkQ2hkRFNVaE5NRzluUzBWSlEwRm5TVVJCY1hRdE1XNVJSUkFCqgEQEAEqDCIIamFwb25haXMoBA&amp;phdesc=bGCXm3tf4Io&amp;ved=2ahUKEwjUwYjclZXzAhVSCxoKHfOKDZgQvS56BAgIEDI&amp;rlst=f#rlfi=hd:;si:16212395118810418561,l,ChNqYXBvbmFpcyBsdXhlIHBhcmlzIgOgAQFIj4He0fGqgIAIWiEQABABGAIiE2phcG9uYWlzIGx1eGUgcGFyaXMqBAgDEACSARZmaW5lX2RpbmluZ19yZXN0YXVyYW50mgEkQ2hkRFNVaE5NRzluUzBWSlEwRm5TVVJCY1hRdE1XNVJSUkFCqgEQEAEqDCIIamFwb25haXMoBA,y,bGCXm3tf4Io;mv:[[48.87170198523507,2.347940575016021],[48.86345888978999,2.32399381293106],null,[48.8675806072503,2.3359671939735405],16]" TargetMode="External"/><Relationship Id="rId3" Type="http://schemas.openxmlformats.org/officeDocument/2006/relationships/slideLayout" Target="../slideLayouts/slideLayout37.xml"/>
</Relationships>
</file>

<file path=ppt/slides/_rels/slide39.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image" Target="../media/image51.jpeg"/><Relationship Id="rId5"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3.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image" Target="../media/image62.png"/><Relationship Id="rId3" Type="http://schemas.openxmlformats.org/officeDocument/2006/relationships/hyperlink" Target="https://www.senat.fr/rap/r21-900-1/r21-900-17.html" TargetMode="External"/><Relationship Id="rId4" Type="http://schemas.openxmlformats.org/officeDocument/2006/relationships/slideLayout" Target="../slideLayouts/slideLayout1.xml"/>
</Relationships>
</file>

<file path=ppt/slides/_rels/slide53.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slideLayout" Target="../slideLayouts/slideLayout1.xml"/>
</Relationships>
</file>

<file path=ppt/slides/_rels/slide54.xml.rels><?xml version="1.0" encoding="UTF-8"?>
<Relationships xmlns="http://schemas.openxmlformats.org/package/2006/relationships"><Relationship Id="rId1" Type="http://schemas.openxmlformats.org/officeDocument/2006/relationships/image" Target="../media/image64.jpeg"/><Relationship Id="rId2" Type="http://schemas.openxmlformats.org/officeDocument/2006/relationships/image" Target="../media/image65.png"/><Relationship Id="rId3" Type="http://schemas.openxmlformats.org/officeDocument/2006/relationships/hyperlink" Target="https://www.senat.fr/rap/r21-900-1/r21-900-17.html" TargetMode="External"/><Relationship Id="rId4" Type="http://schemas.openxmlformats.org/officeDocument/2006/relationships/slideLayout" Target="../slideLayouts/slideLayout1.xml"/>
</Relationships>
</file>

<file path=ppt/slides/_rels/slide55.xml.rels><?xml version="1.0" encoding="UTF-8"?>
<Relationships xmlns="http://schemas.openxmlformats.org/package/2006/relationships"><Relationship Id="rId1" Type="http://schemas.openxmlformats.org/officeDocument/2006/relationships/image" Target="../media/image66.jpeg"/><Relationship Id="rId2" Type="http://schemas.openxmlformats.org/officeDocument/2006/relationships/hyperlink" Target="https://www.senat.fr/rap/r21-900-1/r21-900-17.html" TargetMode="External"/><Relationship Id="rId3" Type="http://schemas.openxmlformats.org/officeDocument/2006/relationships/image" Target="../media/image67.png"/><Relationship Id="rId4" Type="http://schemas.openxmlformats.org/officeDocument/2006/relationships/slideLayout" Target="../slideLayouts/slideLayout1.xml"/>
</Relationships>
</file>

<file path=ppt/slides/_rels/slide56.xml.rels><?xml version="1.0" encoding="UTF-8"?>
<Relationships xmlns="http://schemas.openxmlformats.org/package/2006/relationships"><Relationship Id="rId1" Type="http://schemas.openxmlformats.org/officeDocument/2006/relationships/image" Target="../media/image68.jpeg"/><Relationship Id="rId2" Type="http://schemas.openxmlformats.org/officeDocument/2006/relationships/slideLayout" Target="../slideLayouts/slideLayout1.xml"/>
</Relationships>
</file>

<file path=ppt/slides/_rels/slide57.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hyperlink" Target="http://leplus.nouvelobs.com/contribution/1417771-pornographie-sur-twitter-facebook-et-instagram-pas-de-sexe-la-grande-hypocrisie.html" TargetMode="External"/><Relationship Id="rId3" Type="http://schemas.openxmlformats.org/officeDocument/2006/relationships/slideLayout" Target="../slideLayouts/slideLayout1.xml"/>
</Relationships>
</file>

<file path=ppt/slides/_rels/slide58.xml.rels><?xml version="1.0" encoding="UTF-8"?>
<Relationships xmlns="http://schemas.openxmlformats.org/package/2006/relationships"><Relationship Id="rId1" Type="http://schemas.openxmlformats.org/officeDocument/2006/relationships/image" Target="../media/image70.jpeg"/><Relationship Id="rId2"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hyperlink" Target="https://www.arcom.fr/sites/default/files/2022-01/Observatoire%20de%20l%27&#233;quipement%20audiovisuel%20des%20foyers%20de%20France%20m&#233;tropolitaine%20-%20r&#233;sultats%20des%201er%20et%202e%20trimestres%202021%20pour%20la%20t&#233;l&#233;vision.pdf" TargetMode="External"/><Relationship Id="rId3"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image" Target="../media/image72.jpeg"/><Relationship Id="rId2" Type="http://schemas.openxmlformats.org/officeDocument/2006/relationships/slideLayout" Target="../slideLayouts/slideLayout1.xml"/>
</Relationships>
</file>

<file path=ppt/slides/_rels/slide61.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image" Target="../media/image74.jpeg"/><Relationship Id="rId3" Type="http://schemas.openxmlformats.org/officeDocument/2006/relationships/hyperlink" Target="https://www.youtube.com/watch?v=zUW3JyLtYsQ" TargetMode="External"/><Relationship Id="rId4" Type="http://schemas.openxmlformats.org/officeDocument/2006/relationships/slideLayout" Target="../slideLayouts/slideLayout25.xml"/>
</Relationships>
</file>

<file path=ppt/slides/_rels/slide62.xml.rels><?xml version="1.0" encoding="UTF-8"?>
<Relationships xmlns="http://schemas.openxmlformats.org/package/2006/relationships"><Relationship Id="rId1" Type="http://schemas.openxmlformats.org/officeDocument/2006/relationships/image" Target="../media/image75.jpeg"/><Relationship Id="rId2" Type="http://schemas.openxmlformats.org/officeDocument/2006/relationships/slideLayout" Target="../slideLayouts/slideLayout25.xml"/>
</Relationships>
</file>

<file path=ppt/slides/_rels/slide63.xml.rels><?xml version="1.0" encoding="UTF-8"?>
<Relationships xmlns="http://schemas.openxmlformats.org/package/2006/relationships"><Relationship Id="rId1" Type="http://schemas.openxmlformats.org/officeDocument/2006/relationships/image" Target="../media/image76.jpeg"/><Relationship Id="rId2" Type="http://schemas.openxmlformats.org/officeDocument/2006/relationships/slideLayout" Target="../slideLayouts/slideLayout1.xml"/>
</Relationships>
</file>

<file path=ppt/slides/_rels/slide64.xml.rels><?xml version="1.0" encoding="UTF-8"?>
<Relationships xmlns="http://schemas.openxmlformats.org/package/2006/relationships"><Relationship Id="rId1" Type="http://schemas.openxmlformats.org/officeDocument/2006/relationships/image" Target="../media/image77.jpeg"/><Relationship Id="rId2" Type="http://schemas.openxmlformats.org/officeDocument/2006/relationships/slideLayout" Target="../slideLayouts/slideLayout1.xml"/>
</Relationships>
</file>

<file path=ppt/slides/_rels/slide65.xml.rels><?xml version="1.0" encoding="UTF-8"?>
<Relationships xmlns="http://schemas.openxmlformats.org/package/2006/relationships"><Relationship Id="rId1" Type="http://schemas.openxmlformats.org/officeDocument/2006/relationships/image" Target="../media/image78.jpeg"/><Relationship Id="rId2" Type="http://schemas.openxmlformats.org/officeDocument/2006/relationships/slideLayout" Target="../slideLayouts/slideLayout1.xml"/>
</Relationships>
</file>

<file path=ppt/slides/_rels/slide66.xml.rels><?xml version="1.0" encoding="UTF-8"?>
<Relationships xmlns="http://schemas.openxmlformats.org/package/2006/relationships"><Relationship Id="rId1" Type="http://schemas.openxmlformats.org/officeDocument/2006/relationships/image" Target="../media/image79.jpeg"/><Relationship Id="rId2" Type="http://schemas.openxmlformats.org/officeDocument/2006/relationships/slideLayout" Target="../slideLayouts/slideLayout1.xml"/>
</Relationships>
</file>

<file path=ppt/slides/_rels/slide67.xml.rels><?xml version="1.0" encoding="UTF-8"?>
<Relationships xmlns="http://schemas.openxmlformats.org/package/2006/relationships"><Relationship Id="rId1" Type="http://schemas.openxmlformats.org/officeDocument/2006/relationships/image" Target="../media/image80.jpeg"/><Relationship Id="rId2" Type="http://schemas.openxmlformats.org/officeDocument/2006/relationships/image" Target="../media/image81.png"/><Relationship Id="rId3" Type="http://schemas.openxmlformats.org/officeDocument/2006/relationships/slideLayout" Target="../slideLayouts/slideLayout1.xml"/>
</Relationships>
</file>

<file path=ppt/slides/_rels/slide68.xml.rels><?xml version="1.0" encoding="UTF-8"?>
<Relationships xmlns="http://schemas.openxmlformats.org/package/2006/relationships"><Relationship Id="rId1" Type="http://schemas.openxmlformats.org/officeDocument/2006/relationships/image" Target="../media/image82.jpeg"/><Relationship Id="rId2" Type="http://schemas.openxmlformats.org/officeDocument/2006/relationships/image" Target="../media/image83.jpeg"/><Relationship Id="rId3" Type="http://schemas.openxmlformats.org/officeDocument/2006/relationships/slideLayout" Target="../slideLayouts/slideLayout1.xml"/>
</Relationships>
</file>

<file path=ppt/slides/_rels/slide69.xml.rels><?xml version="1.0" encoding="UTF-8"?>
<Relationships xmlns="http://schemas.openxmlformats.org/package/2006/relationships"><Relationship Id="rId1" Type="http://schemas.openxmlformats.org/officeDocument/2006/relationships/image" Target="../media/image84.jpeg"/><Relationship Id="rId2" Type="http://schemas.openxmlformats.org/officeDocument/2006/relationships/image" Target="../media/image85.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70.xml.rels><?xml version="1.0" encoding="UTF-8"?>
<Relationships xmlns="http://schemas.openxmlformats.org/package/2006/relationships"><Relationship Id="rId1" Type="http://schemas.openxmlformats.org/officeDocument/2006/relationships/image" Target="../media/image86.jpeg"/><Relationship Id="rId2" Type="http://schemas.openxmlformats.org/officeDocument/2006/relationships/image" Target="../media/image87.jpeg"/><Relationship Id="rId3" Type="http://schemas.openxmlformats.org/officeDocument/2006/relationships/image" Target="../media/image88.png"/><Relationship Id="rId4" Type="http://schemas.openxmlformats.org/officeDocument/2006/relationships/slideLayout" Target="../slideLayouts/slideLayout1.xml"/>
</Relationships>
</file>

<file path=ppt/slides/_rels/slide71.xml.rels><?xml version="1.0" encoding="UTF-8"?>
<Relationships xmlns="http://schemas.openxmlformats.org/package/2006/relationships"><Relationship Id="rId1" Type="http://schemas.openxmlformats.org/officeDocument/2006/relationships/image" Target="../media/image89.jpeg"/><Relationship Id="rId2" Type="http://schemas.openxmlformats.org/officeDocument/2006/relationships/slideLayout" Target="../slideLayouts/slideLayout1.xml"/>
</Relationships>
</file>

<file path=ppt/slides/_rels/slide72.xml.rels><?xml version="1.0" encoding="UTF-8"?>
<Relationships xmlns="http://schemas.openxmlformats.org/package/2006/relationships"><Relationship Id="rId1" Type="http://schemas.openxmlformats.org/officeDocument/2006/relationships/image" Target="../media/image90.jpeg"/><Relationship Id="rId2" Type="http://schemas.openxmlformats.org/officeDocument/2006/relationships/hyperlink" Target="https://www.service-public.fr/particuliers/vosdroits/F32239" TargetMode="External"/><Relationship Id="rId3" Type="http://schemas.openxmlformats.org/officeDocument/2006/relationships/slideLayout" Target="../slideLayouts/slideLayout1.xml"/>
</Relationships>
</file>

<file path=ppt/slides/_rels/slide73.xml.rels><?xml version="1.0" encoding="UTF-8"?>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
</Relationships>
</file>

<file path=ppt/slides/_rels/slide74.xml.rels><?xml version="1.0" encoding="UTF-8"?>
<Relationships xmlns="http://schemas.openxmlformats.org/package/2006/relationships"><Relationship Id="rId1" Type="http://schemas.openxmlformats.org/officeDocument/2006/relationships/image" Target="../media/image92.jpeg"/><Relationship Id="rId2" Type="http://schemas.openxmlformats.org/officeDocument/2006/relationships/slideLayout" Target="../slideLayouts/slideLayout1.xml"/>
</Relationships>
</file>

<file path=ppt/slides/_rels/slide75.xml.rels><?xml version="1.0" encoding="UTF-8"?>
<Relationships xmlns="http://schemas.openxmlformats.org/package/2006/relationships"><Relationship Id="rId1" Type="http://schemas.openxmlformats.org/officeDocument/2006/relationships/image" Target="../media/image93.jpeg"/><Relationship Id="rId2" Type="http://schemas.openxmlformats.org/officeDocument/2006/relationships/slideLayout" Target="../slideLayouts/slideLayout13.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6.xml"/>
</Relationships>
</file>

<file path=ppt/slides/_rels/slide77.xml.rels><?xml version="1.0" encoding="UTF-8"?>
<Relationships xmlns="http://schemas.openxmlformats.org/package/2006/relationships"><Relationship Id="rId1" Type="http://schemas.openxmlformats.org/officeDocument/2006/relationships/image" Target="../media/image94.jpeg"/><Relationship Id="rId2" Type="http://schemas.openxmlformats.org/officeDocument/2006/relationships/slideLayout" Target="../slideLayouts/slideLayout13.xml"/>
</Relationships>
</file>

<file path=ppt/slides/_rels/slide78.xml.rels><?xml version="1.0" encoding="UTF-8"?>
<Relationships xmlns="http://schemas.openxmlformats.org/package/2006/relationships"><Relationship Id="rId1" Type="http://schemas.openxmlformats.org/officeDocument/2006/relationships/image" Target="../media/image95.jpeg"/><Relationship Id="rId2" Type="http://schemas.openxmlformats.org/officeDocument/2006/relationships/slideLayout" Target="../slideLayouts/slideLayout49.xml"/>
</Relationships>
</file>

<file path=ppt/slides/_rels/slide79.xml.rels><?xml version="1.0" encoding="UTF-8"?>
<Relationships xmlns="http://schemas.openxmlformats.org/package/2006/relationships"><Relationship Id="rId1" Type="http://schemas.openxmlformats.org/officeDocument/2006/relationships/image" Target="../media/image96.jpeg"/><Relationship Id="rId2" Type="http://schemas.openxmlformats.org/officeDocument/2006/relationships/hyperlink" Target="https://www.cnil.fr/fr/education-pro" TargetMode="External"/><Relationship Id="rId3" Type="http://schemas.openxmlformats.org/officeDocument/2006/relationships/hyperlink" Target="https://www.blogdumoderateur.com/?s=reseaux+sociaux" TargetMode="External"/><Relationship Id="rId4" Type="http://schemas.openxmlformats.org/officeDocument/2006/relationships/hyperlink" Target="https://e-enfance.org/" TargetMode="External"/><Relationship Id="rId5" Type="http://schemas.openxmlformats.org/officeDocument/2006/relationships/hyperlink" Target="https://www.fragil.org/ressources-pedagogiques/" TargetMode="External"/><Relationship Id="rId6" Type="http://schemas.openxmlformats.org/officeDocument/2006/relationships/hyperlink" Target="https://www.cnil.fr/fr/verification-de-lage-en-ligne-trouver-lequilibre-entre-protection-des-mineurs-et-respect-de-la-vie" TargetMode="External"/><Relationship Id="rId7" Type="http://schemas.openxmlformats.org/officeDocument/2006/relationships/hyperlink" Target="https://www.senat.fr/notice-rapport/2021/r21-900-2-notice.html" TargetMode="External"/><Relationship Id="rId8" Type="http://schemas.openxmlformats.org/officeDocument/2006/relationships/hyperlink" Target="https://www.youtube.com/channel/UCuBzVunAVbcwzMfQaJVacuw" TargetMode="External"/><Relationship Id="rId9" Type="http://schemas.openxmlformats.org/officeDocument/2006/relationships/hyperlink" Target="https://www.youtube.com/@AudeWTFake" TargetMode="External"/><Relationship Id="rId10"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hyperlink" Target="https://www.unaf.fr/app/uploads/sites/3/2022/05/livret-unaf-open-version-vf.pdf" TargetMode="External"/><Relationship Id="rId3" Type="http://schemas.openxmlformats.org/officeDocument/2006/relationships/slideLayout" Target="../slideLayouts/slideLayout1.xml"/>
</Relationships>
</file>

<file path=ppt/slides/_rels/slide80.xml.rels><?xml version="1.0" encoding="UTF-8"?>
<Relationships xmlns="http://schemas.openxmlformats.org/package/2006/relationships"><Relationship Id="rId1" Type="http://schemas.openxmlformats.org/officeDocument/2006/relationships/image" Target="../media/image97.jpeg"/><Relationship Id="rId2" Type="http://schemas.openxmlformats.org/officeDocument/2006/relationships/slideLayout" Target="../slideLayouts/slideLayout1.xml"/>
</Relationships>
</file>

<file path=ppt/slides/_rels/slide81.xml.rels><?xml version="1.0" encoding="UTF-8"?>
<Relationships xmlns="http://schemas.openxmlformats.org/package/2006/relationships"><Relationship Id="rId1" Type="http://schemas.openxmlformats.org/officeDocument/2006/relationships/hyperlink" Target="http://www.fragil.org/faire-intervenir-fragil/" TargetMode="External"/><Relationship Id="rId2" Type="http://schemas.openxmlformats.org/officeDocument/2006/relationships/hyperlink" Target="https://twitter.com/educmedias?lang=fr" TargetMode="External"/><Relationship Id="rId3" Type="http://schemas.openxmlformats.org/officeDocument/2006/relationships/image" Target="../media/image98.jpeg"/><Relationship Id="rId4" Type="http://schemas.openxmlformats.org/officeDocument/2006/relationships/image" Target="../media/image99.jpeg"/><Relationship Id="rId5"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hyperlink" Target="https://tempsreel.nouvelobs.com/sante/20161025.OBS0300/l-etude-qui-va-vous-dissuader-d-exposer-vos-enfants-aux-ecrans.html" TargetMode="External"/><Relationship Id="rId3" Type="http://schemas.openxmlformats.org/officeDocument/2006/relationships/hyperlink" Target="https://www.francetvinfo.fr/sante/drogue-addictions/video-addiction-numerique-comment-les-ecrans-endommagent-le-cerveau_2566513.html" TargetMode="External"/><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6" name="Google Shape;72;p20" descr="LogoFragil.jpg"/>
          <p:cNvPicPr/>
          <p:nvPr/>
        </p:nvPicPr>
        <p:blipFill>
          <a:blip r:embed="rId1"/>
          <a:stretch/>
        </p:blipFill>
        <p:spPr>
          <a:xfrm>
            <a:off x="2926440" y="228600"/>
            <a:ext cx="3285000" cy="46630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Google Shape;174;p 1" descr=""/>
          <p:cNvPicPr/>
          <p:nvPr/>
        </p:nvPicPr>
        <p:blipFill>
          <a:blip r:embed="rId1">
            <a:alphaModFix amt="12000"/>
          </a:blip>
          <a:srcRect l="0" t="0" r="0" b="23550"/>
          <a:stretch/>
        </p:blipFill>
        <p:spPr>
          <a:xfrm>
            <a:off x="6847920" y="2666880"/>
            <a:ext cx="2241360" cy="2431800"/>
          </a:xfrm>
          <a:prstGeom prst="rect">
            <a:avLst/>
          </a:prstGeom>
          <a:ln w="0">
            <a:noFill/>
          </a:ln>
        </p:spPr>
      </p:pic>
      <p:sp>
        <p:nvSpPr>
          <p:cNvPr id="234" name="Google Shape;175;p 2"/>
          <p:cNvSpPr/>
          <p:nvPr/>
        </p:nvSpPr>
        <p:spPr>
          <a:xfrm>
            <a:off x="963000" y="230400"/>
            <a:ext cx="7417080" cy="76608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Dangers des écrans</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
        <p:nvSpPr>
          <p:cNvPr id="235" name="Google Shape;176;p 2"/>
          <p:cNvSpPr/>
          <p:nvPr/>
        </p:nvSpPr>
        <p:spPr>
          <a:xfrm>
            <a:off x="385920" y="1326600"/>
            <a:ext cx="8459280" cy="3204360"/>
          </a:xfrm>
          <a:prstGeom prst="rect">
            <a:avLst/>
          </a:prstGeom>
          <a:noFill/>
          <a:ln w="0">
            <a:noFill/>
          </a:ln>
        </p:spPr>
        <p:style>
          <a:lnRef idx="0"/>
          <a:fillRef idx="0"/>
          <a:effectRef idx="0"/>
          <a:fontRef idx="minor"/>
        </p:style>
        <p:txBody>
          <a:bodyPr lIns="90000" rIns="90000" tIns="91440" bIns="91440">
            <a:noAutofit/>
          </a:bodyPr>
          <a:p>
            <a:pPr>
              <a:lnSpc>
                <a:spcPct val="115000"/>
              </a:lnSpc>
              <a:tabLst>
                <a:tab algn="l" pos="0"/>
              </a:tabLst>
            </a:pPr>
            <a:r>
              <a:rPr b="1" lang="fr-FR" sz="1400" spc="-1" strike="noStrike">
                <a:solidFill>
                  <a:srgbClr val="000000"/>
                </a:solidFill>
                <a:latin typeface="Arial"/>
                <a:ea typeface="Arial"/>
              </a:rPr>
              <a:t>Les parents évoquent largement des risques liés aux pratiques numériques de leurs enfants</a:t>
            </a:r>
            <a:r>
              <a:rPr b="0" lang="fr-FR" sz="1400" spc="-1" strike="noStrike">
                <a:solidFill>
                  <a:srgbClr val="000000"/>
                </a:solidFill>
                <a:latin typeface="Arial"/>
                <a:ea typeface="Arial"/>
              </a:rPr>
              <a:t> notamment</a:t>
            </a:r>
            <a:endParaRPr b="0" lang="fr-FR" sz="1400" spc="-1" strike="noStrike">
              <a:latin typeface="Arial"/>
            </a:endParaRPr>
          </a:p>
          <a:p>
            <a:pPr>
              <a:lnSpc>
                <a:spcPct val="115000"/>
              </a:lnSpc>
              <a:tabLst>
                <a:tab algn="l" pos="0"/>
              </a:tabLst>
            </a:pPr>
            <a:r>
              <a:rPr b="0" lang="fr-FR" sz="1400" spc="-1" strike="noStrike">
                <a:solidFill>
                  <a:srgbClr val="000000"/>
                </a:solidFill>
                <a:latin typeface="Arial"/>
                <a:ea typeface="Arial"/>
              </a:rPr>
              <a:t>des risques sociaux :</a:t>
            </a:r>
            <a:endParaRPr b="0" lang="fr-FR" sz="1400" spc="-1" strike="noStrike">
              <a:latin typeface="Arial"/>
            </a:endParaRPr>
          </a:p>
          <a:p>
            <a:pPr>
              <a:lnSpc>
                <a:spcPct val="115000"/>
              </a:lnSpc>
              <a:tabLst>
                <a:tab algn="l" pos="0"/>
              </a:tabLst>
            </a:pPr>
            <a:r>
              <a:rPr b="0" lang="fr-FR" sz="1400" spc="-1" strike="noStrike">
                <a:solidFill>
                  <a:srgbClr val="000000"/>
                </a:solidFill>
                <a:latin typeface="Arial"/>
                <a:ea typeface="Arial"/>
              </a:rPr>
              <a:t>&gt; dépendance : 51 %</a:t>
            </a:r>
            <a:endParaRPr b="0" lang="fr-FR" sz="1400" spc="-1" strike="noStrike">
              <a:latin typeface="Arial"/>
            </a:endParaRPr>
          </a:p>
          <a:p>
            <a:pPr>
              <a:lnSpc>
                <a:spcPct val="115000"/>
              </a:lnSpc>
              <a:tabLst>
                <a:tab algn="l" pos="0"/>
              </a:tabLst>
            </a:pPr>
            <a:r>
              <a:rPr b="0" lang="fr-FR" sz="1400" spc="-1" strike="noStrike">
                <a:solidFill>
                  <a:srgbClr val="000000"/>
                </a:solidFill>
                <a:latin typeface="Arial"/>
                <a:ea typeface="Arial"/>
              </a:rPr>
              <a:t>&gt; cyberharcèlement : 49%</a:t>
            </a:r>
            <a:endParaRPr b="0" lang="fr-FR" sz="1400" spc="-1" strike="noStrike">
              <a:latin typeface="Arial"/>
            </a:endParaRPr>
          </a:p>
          <a:p>
            <a:pPr>
              <a:lnSpc>
                <a:spcPct val="115000"/>
              </a:lnSpc>
              <a:tabLst>
                <a:tab algn="l" pos="0"/>
              </a:tabLst>
            </a:pPr>
            <a:r>
              <a:rPr b="0" lang="fr-FR" sz="1400" spc="-1" strike="noStrike">
                <a:solidFill>
                  <a:srgbClr val="000000"/>
                </a:solidFill>
                <a:latin typeface="Arial"/>
                <a:ea typeface="Arial"/>
              </a:rPr>
              <a:t>&gt; mise en contact avec des inconnus : 43 %</a:t>
            </a:r>
            <a:endParaRPr b="0" lang="fr-FR" sz="1400" spc="-1" strike="noStrike">
              <a:latin typeface="Arial"/>
            </a:endParaRPr>
          </a:p>
          <a:p>
            <a:pPr>
              <a:lnSpc>
                <a:spcPct val="115000"/>
              </a:lnSpc>
              <a:tabLst>
                <a:tab algn="l" pos="0"/>
              </a:tabLst>
            </a:pPr>
            <a:endParaRPr b="0" lang="fr-FR" sz="1400" spc="-1" strike="noStrike">
              <a:latin typeface="Arial"/>
            </a:endParaRPr>
          </a:p>
          <a:p>
            <a:pPr>
              <a:lnSpc>
                <a:spcPct val="115000"/>
              </a:lnSpc>
              <a:tabLst>
                <a:tab algn="l" pos="0"/>
              </a:tabLst>
            </a:pPr>
            <a:r>
              <a:rPr b="1" lang="fr-FR" sz="1400" spc="-1" strike="noStrike">
                <a:solidFill>
                  <a:srgbClr val="000000"/>
                </a:solidFill>
                <a:latin typeface="Arial"/>
                <a:ea typeface="Arial"/>
              </a:rPr>
              <a:t>Les enfants de leur côté expriment leur “vécu numérique” au travers de problématiques sanitaires</a:t>
            </a:r>
            <a:r>
              <a:rPr b="0" lang="fr-FR" sz="1400" spc="-1" strike="noStrike">
                <a:solidFill>
                  <a:srgbClr val="000000"/>
                </a:solidFill>
                <a:latin typeface="Arial"/>
                <a:ea typeface="Arial"/>
              </a:rPr>
              <a:t> :</a:t>
            </a:r>
            <a:endParaRPr b="0" lang="fr-FR" sz="1400" spc="-1" strike="noStrike">
              <a:latin typeface="Arial"/>
            </a:endParaRPr>
          </a:p>
          <a:p>
            <a:pPr>
              <a:lnSpc>
                <a:spcPct val="115000"/>
              </a:lnSpc>
              <a:tabLst>
                <a:tab algn="l" pos="0"/>
              </a:tabLst>
            </a:pPr>
            <a:r>
              <a:rPr b="0" lang="fr-FR" sz="1400" spc="-1" strike="noStrike">
                <a:solidFill>
                  <a:srgbClr val="000000"/>
                </a:solidFill>
                <a:latin typeface="Arial"/>
                <a:ea typeface="Arial"/>
              </a:rPr>
              <a:t>&gt; maux de tête : 43%,</a:t>
            </a:r>
            <a:endParaRPr b="0" lang="fr-FR" sz="1400" spc="-1" strike="noStrike">
              <a:latin typeface="Arial"/>
            </a:endParaRPr>
          </a:p>
          <a:p>
            <a:pPr>
              <a:lnSpc>
                <a:spcPct val="115000"/>
              </a:lnSpc>
              <a:tabLst>
                <a:tab algn="l" pos="0"/>
              </a:tabLst>
            </a:pPr>
            <a:r>
              <a:rPr b="0" lang="fr-FR" sz="1400" spc="-1" strike="noStrike">
                <a:solidFill>
                  <a:srgbClr val="000000"/>
                </a:solidFill>
                <a:latin typeface="Arial"/>
                <a:ea typeface="Arial"/>
              </a:rPr>
              <a:t>&gt; difficultés d’endormissement : 42%,</a:t>
            </a:r>
            <a:endParaRPr b="0" lang="fr-FR" sz="1400" spc="-1" strike="noStrike">
              <a:latin typeface="Arial"/>
            </a:endParaRPr>
          </a:p>
          <a:p>
            <a:pPr>
              <a:lnSpc>
                <a:spcPct val="115000"/>
              </a:lnSpc>
              <a:tabLst>
                <a:tab algn="l" pos="0"/>
              </a:tabLst>
            </a:pPr>
            <a:r>
              <a:rPr b="0" lang="fr-FR" sz="1400" spc="-1" strike="noStrike">
                <a:solidFill>
                  <a:srgbClr val="000000"/>
                </a:solidFill>
                <a:latin typeface="Arial"/>
                <a:ea typeface="Arial"/>
              </a:rPr>
              <a:t>&gt; passivité : 39% et ce, à tous les âges</a:t>
            </a:r>
            <a:endParaRPr b="0" lang="fr-FR" sz="1400" spc="-1" strike="noStrike">
              <a:latin typeface="Arial"/>
            </a:endParaRPr>
          </a:p>
          <a:p>
            <a:pPr>
              <a:lnSpc>
                <a:spcPct val="115000"/>
              </a:lnSpc>
              <a:tabLst>
                <a:tab algn="l" pos="0"/>
              </a:tabLst>
            </a:pPr>
            <a:endParaRPr b="0" lang="fr-FR" sz="1400" spc="-1" strike="noStrike">
              <a:latin typeface="Arial"/>
            </a:endParaRPr>
          </a:p>
          <a:p>
            <a:pPr>
              <a:lnSpc>
                <a:spcPct val="115000"/>
              </a:lnSpc>
              <a:tabLst>
                <a:tab algn="l" pos="0"/>
              </a:tabLst>
            </a:pPr>
            <a:endParaRPr b="0" lang="fr-FR" sz="1400" spc="-1" strike="noStrike">
              <a:latin typeface="Arial"/>
            </a:endParaRPr>
          </a:p>
        </p:txBody>
      </p:sp>
      <p:sp>
        <p:nvSpPr>
          <p:cNvPr id="236" name="Google Shape;177;p 2"/>
          <p:cNvSpPr/>
          <p:nvPr/>
        </p:nvSpPr>
        <p:spPr>
          <a:xfrm>
            <a:off x="0" y="4790520"/>
            <a:ext cx="9138600" cy="347400"/>
          </a:xfrm>
          <a:prstGeom prst="rect">
            <a:avLst/>
          </a:prstGeom>
          <a:solidFill>
            <a:srgbClr val="729fcf"/>
          </a:solidFill>
          <a:ln w="0">
            <a:noFill/>
          </a:ln>
        </p:spPr>
        <p:style>
          <a:lnRef idx="0"/>
          <a:fillRef idx="0"/>
          <a:effectRef idx="0"/>
          <a:fontRef idx="minor"/>
        </p:style>
        <p:txBody>
          <a:bodyPr lIns="90000" rIns="90000" tIns="349200" bIns="349200">
            <a:noAutofit/>
          </a:bodyPr>
          <a:p>
            <a:pPr algn="ctr">
              <a:lnSpc>
                <a:spcPct val="100000"/>
              </a:lnSpc>
              <a:tabLst>
                <a:tab algn="l" pos="0"/>
              </a:tabLst>
            </a:pPr>
            <a:r>
              <a:rPr b="0" lang="fr-FR" sz="1400" spc="-1" strike="noStrike">
                <a:solidFill>
                  <a:srgbClr val="000000"/>
                </a:solidFill>
                <a:latin typeface="Arial"/>
                <a:ea typeface="Arial"/>
              </a:rPr>
              <a:t>Source :</a:t>
            </a:r>
            <a:r>
              <a:rPr b="0" lang="fr-FR" sz="1400" spc="-1" strike="noStrike">
                <a:solidFill>
                  <a:srgbClr val="ffffff"/>
                </a:solidFill>
                <a:latin typeface="Arial"/>
                <a:ea typeface="Arial"/>
              </a:rPr>
              <a:t> </a:t>
            </a:r>
            <a:r>
              <a:rPr b="0" lang="fr-FR" sz="1400" spc="-1" strike="noStrike" u="sng">
                <a:solidFill>
                  <a:srgbClr val="0097a7"/>
                </a:solidFill>
                <a:uFillTx/>
                <a:latin typeface="Arial"/>
                <a:ea typeface="Arial"/>
                <a:hlinkClick r:id="rId2"/>
              </a:rPr>
              <a:t>Enquête UNAF</a:t>
            </a:r>
            <a:r>
              <a:rPr b="0" lang="fr-FR" sz="1400" spc="-1" strike="noStrike">
                <a:solidFill>
                  <a:srgbClr val="ffffff"/>
                </a:solidFill>
                <a:latin typeface="Arial"/>
                <a:ea typeface="Arial"/>
              </a:rPr>
              <a:t> </a:t>
            </a:r>
            <a:endParaRPr b="0" lang="fr-FR" sz="1400" spc="-1" strike="noStrike">
              <a:latin typeface="Arial"/>
            </a:endParaRPr>
          </a:p>
          <a:p>
            <a:pPr algn="ctr">
              <a:lnSpc>
                <a:spcPct val="100000"/>
              </a:lnSpc>
              <a:tabLst>
                <a:tab algn="l" pos="0"/>
              </a:tabLst>
            </a:pP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7" name="Google Shape;183;p35"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238" name="Google Shape;184;p35"/>
          <p:cNvSpPr/>
          <p:nvPr/>
        </p:nvSpPr>
        <p:spPr>
          <a:xfrm>
            <a:off x="860760" y="201600"/>
            <a:ext cx="7416360" cy="7653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Les recommandations</a:t>
            </a:r>
            <a:endParaRPr b="0" lang="fr-FR" sz="3600" spc="-1" strike="noStrike">
              <a:latin typeface="Arial"/>
            </a:endParaRPr>
          </a:p>
        </p:txBody>
      </p:sp>
      <p:sp>
        <p:nvSpPr>
          <p:cNvPr id="239" name="Google Shape;185;p35"/>
          <p:cNvSpPr/>
          <p:nvPr/>
        </p:nvSpPr>
        <p:spPr>
          <a:xfrm>
            <a:off x="0" y="4790520"/>
            <a:ext cx="9137880" cy="346680"/>
          </a:xfrm>
          <a:prstGeom prst="rect">
            <a:avLst/>
          </a:prstGeom>
          <a:solidFill>
            <a:srgbClr val="729fcf"/>
          </a:solidFill>
          <a:ln w="0">
            <a:noFill/>
          </a:ln>
        </p:spPr>
        <p:style>
          <a:lnRef idx="0"/>
          <a:fillRef idx="0"/>
          <a:effectRef idx="0"/>
          <a:fontRef idx="minor"/>
        </p:style>
        <p:txBody>
          <a:bodyPr lIns="90000" rIns="90000" tIns="348480" bIns="348480">
            <a:noAutofit/>
          </a:bodyPr>
          <a:p>
            <a:pPr algn="ctr">
              <a:lnSpc>
                <a:spcPct val="100000"/>
              </a:lnSpc>
              <a:tabLst>
                <a:tab algn="l" pos="0"/>
              </a:tabLst>
            </a:pPr>
            <a:r>
              <a:rPr b="0" lang="fr-FR" sz="1100" spc="-1" strike="noStrike">
                <a:solidFill>
                  <a:srgbClr val="000000"/>
                </a:solidFill>
                <a:latin typeface="Arial"/>
                <a:ea typeface="Arial"/>
              </a:rPr>
              <a:t>La règle des 4 pas : SABINE DUFLO, Psychologue, thérapeute familial au Centre Médico Pédagogique Noisy-le-Grand (93)</a:t>
            </a:r>
            <a:endParaRPr b="0" lang="fr-FR" sz="1100" spc="-1" strike="noStrike">
              <a:latin typeface="Arial"/>
            </a:endParaRPr>
          </a:p>
          <a:p>
            <a:pPr algn="ctr">
              <a:lnSpc>
                <a:spcPct val="100000"/>
              </a:lnSpc>
              <a:tabLst>
                <a:tab algn="l" pos="0"/>
              </a:tabLst>
            </a:pPr>
            <a:endParaRPr b="0" lang="fr-FR" sz="1100" spc="-1" strike="noStrike">
              <a:latin typeface="Arial"/>
            </a:endParaRPr>
          </a:p>
          <a:p>
            <a:pPr algn="ctr">
              <a:lnSpc>
                <a:spcPct val="100000"/>
              </a:lnSpc>
              <a:tabLst>
                <a:tab algn="l" pos="0"/>
              </a:tabLst>
            </a:pPr>
            <a:r>
              <a:rPr b="0" lang="fr-FR" sz="1400" spc="-1" strike="noStrike">
                <a:solidFill>
                  <a:srgbClr val="ffffff"/>
                </a:solidFill>
                <a:latin typeface="Arial"/>
                <a:ea typeface="Arial"/>
              </a:rPr>
              <a:t> </a:t>
            </a:r>
            <a:endParaRPr b="0" lang="fr-FR" sz="1400" spc="-1" strike="noStrike">
              <a:latin typeface="Arial"/>
            </a:endParaRPr>
          </a:p>
        </p:txBody>
      </p:sp>
      <p:pic>
        <p:nvPicPr>
          <p:cNvPr id="240" name="Google Shape;186;p35" descr=""/>
          <p:cNvPicPr/>
          <p:nvPr/>
        </p:nvPicPr>
        <p:blipFill>
          <a:blip r:embed="rId2"/>
          <a:stretch/>
        </p:blipFill>
        <p:spPr>
          <a:xfrm>
            <a:off x="1068840" y="1000440"/>
            <a:ext cx="2656440" cy="3757320"/>
          </a:xfrm>
          <a:prstGeom prst="rect">
            <a:avLst/>
          </a:prstGeom>
          <a:ln w="0">
            <a:noFill/>
          </a:ln>
        </p:spPr>
      </p:pic>
      <p:sp>
        <p:nvSpPr>
          <p:cNvPr id="241" name="Google Shape;187;p35"/>
          <p:cNvSpPr/>
          <p:nvPr/>
        </p:nvSpPr>
        <p:spPr>
          <a:xfrm>
            <a:off x="4070880" y="1551600"/>
            <a:ext cx="4206240" cy="2498400"/>
          </a:xfrm>
          <a:prstGeom prst="rect">
            <a:avLst/>
          </a:prstGeom>
          <a:noFill/>
          <a:ln w="0">
            <a:noFill/>
          </a:ln>
        </p:spPr>
        <p:style>
          <a:lnRef idx="0"/>
          <a:fillRef idx="0"/>
          <a:effectRef idx="0"/>
          <a:fontRef idx="minor"/>
        </p:style>
        <p:txBody>
          <a:bodyPr lIns="90000" rIns="90000" tIns="91440" bIns="91440">
            <a:noAutofit/>
          </a:bodyPr>
          <a:p>
            <a:pPr marL="457200" indent="-316080">
              <a:lnSpc>
                <a:spcPct val="100000"/>
              </a:lnSpc>
              <a:buClr>
                <a:srgbClr val="000000"/>
              </a:buClr>
              <a:buFont typeface="Arial"/>
              <a:buAutoNum type="arabicPeriod"/>
            </a:pPr>
            <a:r>
              <a:rPr b="1" lang="fr-FR" sz="1400" spc="-1" strike="noStrike">
                <a:solidFill>
                  <a:srgbClr val="000000"/>
                </a:solidFill>
                <a:latin typeface="Arial"/>
                <a:ea typeface="Arial"/>
              </a:rPr>
              <a:t>Pas d’écran le matin</a:t>
            </a:r>
            <a:endParaRPr b="0" lang="fr-FR" sz="1400" spc="-1" strike="noStrike">
              <a:latin typeface="Arial"/>
            </a:endParaRPr>
          </a:p>
          <a:p>
            <a:pPr marL="457200">
              <a:lnSpc>
                <a:spcPct val="100000"/>
              </a:lnSpc>
              <a:tabLst>
                <a:tab algn="l" pos="0"/>
              </a:tabLst>
            </a:pPr>
            <a:r>
              <a:rPr b="0" i="1" lang="fr-FR" sz="1100" spc="-1" strike="noStrike">
                <a:solidFill>
                  <a:srgbClr val="000000"/>
                </a:solidFill>
                <a:latin typeface="Arial"/>
                <a:ea typeface="Arial"/>
              </a:rPr>
              <a:t>Ils fatiguent l’attention et diminuent la concentration</a:t>
            </a:r>
            <a:endParaRPr b="0" lang="fr-FR" sz="1100" spc="-1" strike="noStrike">
              <a:latin typeface="Arial"/>
            </a:endParaRPr>
          </a:p>
          <a:p>
            <a:pPr marL="457200">
              <a:lnSpc>
                <a:spcPct val="100000"/>
              </a:lnSpc>
              <a:tabLst>
                <a:tab algn="l" pos="0"/>
              </a:tabLst>
            </a:pPr>
            <a:endParaRPr b="0" lang="fr-FR" sz="1100" spc="-1" strike="noStrike">
              <a:latin typeface="Arial"/>
            </a:endParaRPr>
          </a:p>
          <a:p>
            <a:pPr marL="457200" indent="-316080">
              <a:lnSpc>
                <a:spcPct val="100000"/>
              </a:lnSpc>
              <a:buClr>
                <a:srgbClr val="000000"/>
              </a:buClr>
              <a:buFont typeface="Arial"/>
              <a:buAutoNum type="arabicPeriod"/>
              <a:tabLst>
                <a:tab algn="l" pos="0"/>
              </a:tabLst>
            </a:pPr>
            <a:r>
              <a:rPr b="1" lang="fr-FR" sz="1400" spc="-1" strike="noStrike">
                <a:solidFill>
                  <a:srgbClr val="000000"/>
                </a:solidFill>
                <a:latin typeface="Arial"/>
                <a:ea typeface="Arial"/>
              </a:rPr>
              <a:t>Pas d’écran pendant les repas</a:t>
            </a:r>
            <a:endParaRPr b="0" lang="fr-FR" sz="1400" spc="-1" strike="noStrike">
              <a:latin typeface="Arial"/>
            </a:endParaRPr>
          </a:p>
          <a:p>
            <a:pPr marL="457200">
              <a:lnSpc>
                <a:spcPct val="100000"/>
              </a:lnSpc>
              <a:tabLst>
                <a:tab algn="l" pos="0"/>
              </a:tabLst>
            </a:pPr>
            <a:r>
              <a:rPr b="0" i="1" lang="fr-FR" sz="1100" spc="-1" strike="noStrike">
                <a:solidFill>
                  <a:srgbClr val="000000"/>
                </a:solidFill>
                <a:latin typeface="Arial"/>
                <a:ea typeface="Arial"/>
              </a:rPr>
              <a:t>Pour permettre les dialogues visuels</a:t>
            </a:r>
            <a:endParaRPr b="0" lang="fr-FR" sz="1100" spc="-1" strike="noStrike">
              <a:latin typeface="Arial"/>
            </a:endParaRPr>
          </a:p>
          <a:p>
            <a:pPr marL="457200">
              <a:lnSpc>
                <a:spcPct val="100000"/>
              </a:lnSpc>
              <a:tabLst>
                <a:tab algn="l" pos="0"/>
              </a:tabLst>
            </a:pPr>
            <a:endParaRPr b="0" lang="fr-FR" sz="1100" spc="-1" strike="noStrike">
              <a:latin typeface="Arial"/>
            </a:endParaRPr>
          </a:p>
          <a:p>
            <a:pPr marL="457200" indent="-316080">
              <a:lnSpc>
                <a:spcPct val="100000"/>
              </a:lnSpc>
              <a:buClr>
                <a:srgbClr val="000000"/>
              </a:buClr>
              <a:buFont typeface="Arial"/>
              <a:buAutoNum type="arabicPeriod"/>
              <a:tabLst>
                <a:tab algn="l" pos="0"/>
              </a:tabLst>
            </a:pPr>
            <a:r>
              <a:rPr b="1" lang="fr-FR" sz="1400" spc="-1" strike="noStrike">
                <a:solidFill>
                  <a:srgbClr val="000000"/>
                </a:solidFill>
                <a:latin typeface="Arial"/>
                <a:ea typeface="Arial"/>
              </a:rPr>
              <a:t>Pas d’écran dans la chambre de l’enfant</a:t>
            </a:r>
            <a:endParaRPr b="0" lang="fr-FR" sz="1400" spc="-1" strike="noStrike">
              <a:latin typeface="Arial"/>
            </a:endParaRPr>
          </a:p>
          <a:p>
            <a:pPr marL="457200">
              <a:lnSpc>
                <a:spcPct val="100000"/>
              </a:lnSpc>
              <a:tabLst>
                <a:tab algn="l" pos="0"/>
              </a:tabLst>
            </a:pPr>
            <a:r>
              <a:rPr b="0" i="1" lang="fr-FR" sz="1100" spc="-1" strike="noStrike">
                <a:solidFill>
                  <a:srgbClr val="000000"/>
                </a:solidFill>
                <a:latin typeface="Arial"/>
                <a:ea typeface="Arial"/>
              </a:rPr>
              <a:t>Pour garder le contrôle sur les images que voit l’enfant</a:t>
            </a:r>
            <a:endParaRPr b="0" lang="fr-FR" sz="1100" spc="-1" strike="noStrike">
              <a:latin typeface="Arial"/>
            </a:endParaRPr>
          </a:p>
          <a:p>
            <a:pPr marL="457200">
              <a:lnSpc>
                <a:spcPct val="100000"/>
              </a:lnSpc>
              <a:tabLst>
                <a:tab algn="l" pos="0"/>
              </a:tabLst>
            </a:pPr>
            <a:endParaRPr b="0" lang="fr-FR" sz="1100" spc="-1" strike="noStrike">
              <a:latin typeface="Arial"/>
            </a:endParaRPr>
          </a:p>
          <a:p>
            <a:pPr marL="457200" indent="-316080">
              <a:lnSpc>
                <a:spcPct val="100000"/>
              </a:lnSpc>
              <a:buClr>
                <a:srgbClr val="000000"/>
              </a:buClr>
              <a:buFont typeface="Arial"/>
              <a:buAutoNum type="arabicPeriod"/>
              <a:tabLst>
                <a:tab algn="l" pos="0"/>
              </a:tabLst>
            </a:pPr>
            <a:r>
              <a:rPr b="1" lang="fr-FR" sz="1400" spc="-1" strike="noStrike">
                <a:solidFill>
                  <a:srgbClr val="000000"/>
                </a:solidFill>
                <a:latin typeface="Arial"/>
                <a:ea typeface="Arial"/>
              </a:rPr>
              <a:t>Pas d’écran avant de se coucher</a:t>
            </a:r>
            <a:endParaRPr b="0" lang="fr-FR" sz="1400" spc="-1" strike="noStrike">
              <a:latin typeface="Arial"/>
            </a:endParaRPr>
          </a:p>
          <a:p>
            <a:pPr marL="457200">
              <a:lnSpc>
                <a:spcPct val="100000"/>
              </a:lnSpc>
              <a:tabLst>
                <a:tab algn="l" pos="0"/>
              </a:tabLst>
            </a:pPr>
            <a:r>
              <a:rPr b="0" i="1" lang="fr-FR" sz="1100" spc="-1" strike="noStrike">
                <a:solidFill>
                  <a:srgbClr val="000000"/>
                </a:solidFill>
                <a:latin typeface="Arial"/>
                <a:ea typeface="Arial"/>
              </a:rPr>
              <a:t>Pour éviter l’influence de la lumière bleue</a:t>
            </a:r>
            <a:endParaRPr b="0" lang="fr-FR" sz="11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2" name="Google Shape;192;p36"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243" name="Google Shape;193;p36"/>
          <p:cNvSpPr/>
          <p:nvPr/>
        </p:nvSpPr>
        <p:spPr>
          <a:xfrm>
            <a:off x="1163520" y="1138680"/>
            <a:ext cx="6811200" cy="3110400"/>
          </a:xfrm>
          <a:prstGeom prst="rect">
            <a:avLst/>
          </a:prstGeom>
          <a:noFill/>
          <a:ln w="0">
            <a:noFill/>
          </a:ln>
        </p:spPr>
        <p:style>
          <a:lnRef idx="0"/>
          <a:fillRef idx="0"/>
          <a:effectRef idx="0"/>
          <a:fontRef idx="minor"/>
        </p:style>
      </p:sp>
      <p:sp>
        <p:nvSpPr>
          <p:cNvPr id="244" name="Google Shape;194;p36"/>
          <p:cNvSpPr/>
          <p:nvPr/>
        </p:nvSpPr>
        <p:spPr>
          <a:xfrm>
            <a:off x="860760" y="201600"/>
            <a:ext cx="7416360" cy="7653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Les recommandations</a:t>
            </a:r>
            <a:endParaRPr b="0" lang="fr-FR" sz="3600" spc="-1" strike="noStrike">
              <a:latin typeface="Arial"/>
            </a:endParaRPr>
          </a:p>
        </p:txBody>
      </p:sp>
      <p:sp>
        <p:nvSpPr>
          <p:cNvPr id="245" name="Google Shape;195;p36"/>
          <p:cNvSpPr/>
          <p:nvPr/>
        </p:nvSpPr>
        <p:spPr>
          <a:xfrm>
            <a:off x="0" y="4677120"/>
            <a:ext cx="9137880" cy="46008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0" lang="fr-FR" sz="1400" spc="-1" strike="noStrike">
                <a:solidFill>
                  <a:srgbClr val="000000"/>
                </a:solidFill>
                <a:latin typeface="Arial"/>
                <a:ea typeface="Arial"/>
              </a:rPr>
              <a:t>source :</a:t>
            </a:r>
            <a:r>
              <a:rPr b="0" lang="fr-FR" sz="1400" spc="-1" strike="noStrike">
                <a:solidFill>
                  <a:srgbClr val="ffffff"/>
                </a:solidFill>
                <a:latin typeface="Arial"/>
                <a:ea typeface="Arial"/>
              </a:rPr>
              <a:t> </a:t>
            </a:r>
            <a:r>
              <a:rPr b="0" lang="fr-FR" sz="1400" spc="-1" strike="noStrike" u="sng">
                <a:solidFill>
                  <a:srgbClr val="0097a7"/>
                </a:solidFill>
                <a:uFillTx/>
                <a:latin typeface="Arial"/>
                <a:ea typeface="Arial"/>
                <a:hlinkClick r:id="rId2"/>
              </a:rPr>
              <a:t>sergetisseron.com</a:t>
            </a:r>
            <a:r>
              <a:rPr b="0" lang="fr-FR" sz="1400" spc="-1" strike="noStrike">
                <a:solidFill>
                  <a:srgbClr val="ffffff"/>
                </a:solidFill>
                <a:latin typeface="Arial"/>
                <a:ea typeface="Arial"/>
              </a:rPr>
              <a:t> </a:t>
            </a:r>
            <a:r>
              <a:rPr b="0" lang="fr-FR" sz="1400" spc="-1" strike="noStrike">
                <a:solidFill>
                  <a:srgbClr val="000000"/>
                </a:solidFill>
                <a:latin typeface="Arial"/>
                <a:ea typeface="Arial"/>
              </a:rPr>
              <a:t>/ </a:t>
            </a:r>
            <a:r>
              <a:rPr b="0" lang="fr-FR" sz="1100" spc="-1" strike="noStrike">
                <a:solidFill>
                  <a:srgbClr val="000000"/>
                </a:solidFill>
                <a:latin typeface="Arial"/>
                <a:ea typeface="Arial"/>
              </a:rPr>
              <a:t>Serge Tisseron est psychiatre, docteur en psychologie, membre de l’Académie des technologies, chercheur associé à l’Université Paris VII Denis Diderot (CRPMS). Il a imaginé en 2007 les repères « 3-6-9-12, pour apprivoiser les écrans ».</a:t>
            </a:r>
            <a:endParaRPr b="0" lang="fr-FR" sz="1100" spc="-1" strike="noStrike">
              <a:latin typeface="Arial"/>
            </a:endParaRPr>
          </a:p>
          <a:p>
            <a:pPr algn="ctr">
              <a:lnSpc>
                <a:spcPct val="100000"/>
              </a:lnSpc>
              <a:tabLst>
                <a:tab algn="l" pos="0"/>
              </a:tabLst>
            </a:pPr>
            <a:endParaRPr b="0" lang="fr-FR" sz="1100" spc="-1" strike="noStrike">
              <a:latin typeface="Arial"/>
            </a:endParaRPr>
          </a:p>
          <a:p>
            <a:pPr algn="ctr">
              <a:lnSpc>
                <a:spcPct val="100000"/>
              </a:lnSpc>
              <a:tabLst>
                <a:tab algn="l" pos="0"/>
              </a:tabLst>
            </a:pPr>
            <a:r>
              <a:rPr b="0" lang="fr-FR" sz="1400" spc="-1" strike="noStrike">
                <a:solidFill>
                  <a:srgbClr val="ffffff"/>
                </a:solidFill>
                <a:latin typeface="Arial"/>
                <a:ea typeface="Arial"/>
              </a:rPr>
              <a:t> </a:t>
            </a:r>
            <a:endParaRPr b="0" lang="fr-FR" sz="1400" spc="-1" strike="noStrike">
              <a:latin typeface="Arial"/>
            </a:endParaRPr>
          </a:p>
        </p:txBody>
      </p:sp>
      <p:sp>
        <p:nvSpPr>
          <p:cNvPr id="246" name="Google Shape;196;p36"/>
          <p:cNvSpPr/>
          <p:nvPr/>
        </p:nvSpPr>
        <p:spPr>
          <a:xfrm>
            <a:off x="199080" y="1115280"/>
            <a:ext cx="8677440" cy="341352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1100" spc="-1" strike="noStrike">
                <a:solidFill>
                  <a:srgbClr val="000000"/>
                </a:solidFill>
                <a:latin typeface="Arial"/>
                <a:ea typeface="Arial"/>
              </a:rPr>
              <a:t>1. Pas d’écran avant 3 ans, ou tout au moins les éviter le plus possible</a:t>
            </a:r>
            <a:endParaRPr b="0" lang="fr-FR" sz="1100" spc="-1" strike="noStrike">
              <a:latin typeface="Arial"/>
            </a:endParaRPr>
          </a:p>
          <a:p>
            <a:pPr>
              <a:lnSpc>
                <a:spcPct val="100000"/>
              </a:lnSpc>
              <a:tabLst>
                <a:tab algn="l" pos="0"/>
              </a:tabLst>
            </a:pPr>
            <a:r>
              <a:rPr b="0" lang="fr-FR" sz="1100" spc="-1" strike="noStrike">
                <a:solidFill>
                  <a:srgbClr val="000000"/>
                </a:solidFill>
                <a:latin typeface="Arial"/>
                <a:ea typeface="Arial"/>
              </a:rPr>
              <a:t>Parce que de nombreux travaux montrent que l’enfant de moins de trois ans </a:t>
            </a:r>
            <a:endParaRPr b="0" lang="fr-FR" sz="1100" spc="-1" strike="noStrike">
              <a:latin typeface="Arial"/>
            </a:endParaRPr>
          </a:p>
          <a:p>
            <a:pPr>
              <a:lnSpc>
                <a:spcPct val="100000"/>
              </a:lnSpc>
              <a:tabLst>
                <a:tab algn="l" pos="0"/>
              </a:tabLst>
            </a:pPr>
            <a:r>
              <a:rPr b="0" lang="fr-FR" sz="1100" spc="-1" strike="noStrike">
                <a:solidFill>
                  <a:srgbClr val="000000"/>
                </a:solidFill>
                <a:latin typeface="Arial"/>
                <a:ea typeface="Arial"/>
              </a:rPr>
              <a:t>ne gagne rien à la fréquentation des écrans.</a:t>
            </a:r>
            <a:endParaRPr b="0" lang="fr-FR" sz="1100" spc="-1" strike="noStrike">
              <a:latin typeface="Arial"/>
            </a:endParaRPr>
          </a:p>
          <a:p>
            <a:pPr>
              <a:lnSpc>
                <a:spcPct val="100000"/>
              </a:lnSpc>
              <a:tabLst>
                <a:tab algn="l" pos="0"/>
              </a:tabLst>
            </a:pPr>
            <a:endParaRPr b="0" lang="fr-FR" sz="1100" spc="-1" strike="noStrike">
              <a:latin typeface="Arial"/>
            </a:endParaRPr>
          </a:p>
          <a:p>
            <a:pPr>
              <a:lnSpc>
                <a:spcPct val="100000"/>
              </a:lnSpc>
              <a:tabLst>
                <a:tab algn="l" pos="0"/>
              </a:tabLst>
            </a:pPr>
            <a:r>
              <a:rPr b="1" lang="fr-FR" sz="1100" spc="-1" strike="noStrike">
                <a:solidFill>
                  <a:srgbClr val="000000"/>
                </a:solidFill>
                <a:latin typeface="Arial"/>
                <a:ea typeface="Arial"/>
              </a:rPr>
              <a:t>2. Pas de console de jeu portable avant 6 ans</a:t>
            </a:r>
            <a:endParaRPr b="0" lang="fr-FR" sz="1100" spc="-1" strike="noStrike">
              <a:latin typeface="Arial"/>
            </a:endParaRPr>
          </a:p>
          <a:p>
            <a:pPr>
              <a:lnSpc>
                <a:spcPct val="100000"/>
              </a:lnSpc>
              <a:tabLst>
                <a:tab algn="l" pos="0"/>
              </a:tabLst>
            </a:pPr>
            <a:r>
              <a:rPr b="0" lang="fr-FR" sz="1100" spc="-1" strike="noStrike">
                <a:solidFill>
                  <a:srgbClr val="000000"/>
                </a:solidFill>
                <a:latin typeface="Arial"/>
                <a:ea typeface="Arial"/>
              </a:rPr>
              <a:t>Aussitôt que les jeux numériques sont introduits dans la vie de l’enfant, </a:t>
            </a:r>
            <a:endParaRPr b="0" lang="fr-FR" sz="1100" spc="-1" strike="noStrike">
              <a:latin typeface="Arial"/>
            </a:endParaRPr>
          </a:p>
          <a:p>
            <a:pPr>
              <a:lnSpc>
                <a:spcPct val="100000"/>
              </a:lnSpc>
              <a:tabLst>
                <a:tab algn="l" pos="0"/>
              </a:tabLst>
            </a:pPr>
            <a:r>
              <a:rPr b="0" lang="fr-FR" sz="1100" spc="-1" strike="noStrike">
                <a:solidFill>
                  <a:srgbClr val="000000"/>
                </a:solidFill>
                <a:latin typeface="Arial"/>
                <a:ea typeface="Arial"/>
              </a:rPr>
              <a:t>ils accaparent toute son attention, et cela se fait évidemment aux dépens de </a:t>
            </a:r>
            <a:endParaRPr b="0" lang="fr-FR" sz="1100" spc="-1" strike="noStrike">
              <a:latin typeface="Arial"/>
            </a:endParaRPr>
          </a:p>
          <a:p>
            <a:pPr>
              <a:lnSpc>
                <a:spcPct val="100000"/>
              </a:lnSpc>
              <a:tabLst>
                <a:tab algn="l" pos="0"/>
              </a:tabLst>
            </a:pPr>
            <a:r>
              <a:rPr b="0" lang="fr-FR" sz="1100" spc="-1" strike="noStrike">
                <a:solidFill>
                  <a:srgbClr val="000000"/>
                </a:solidFill>
                <a:latin typeface="Arial"/>
                <a:ea typeface="Arial"/>
              </a:rPr>
              <a:t>ses autres activités. </a:t>
            </a:r>
            <a:endParaRPr b="0" lang="fr-FR" sz="1100" spc="-1" strike="noStrike">
              <a:latin typeface="Arial"/>
            </a:endParaRPr>
          </a:p>
          <a:p>
            <a:pPr>
              <a:lnSpc>
                <a:spcPct val="100000"/>
              </a:lnSpc>
              <a:tabLst>
                <a:tab algn="l" pos="0"/>
              </a:tabLst>
            </a:pPr>
            <a:endParaRPr b="0" lang="fr-FR" sz="1100" spc="-1" strike="noStrike">
              <a:latin typeface="Arial"/>
            </a:endParaRPr>
          </a:p>
          <a:p>
            <a:pPr>
              <a:lnSpc>
                <a:spcPct val="100000"/>
              </a:lnSpc>
              <a:tabLst>
                <a:tab algn="l" pos="0"/>
              </a:tabLst>
            </a:pPr>
            <a:r>
              <a:rPr b="1" lang="fr-FR" sz="1100" spc="-1" strike="noStrike">
                <a:solidFill>
                  <a:srgbClr val="000000"/>
                </a:solidFill>
                <a:latin typeface="Arial"/>
                <a:ea typeface="Arial"/>
              </a:rPr>
              <a:t>3. Pas d’Internet avant 9 ans, et Internet accompagné jusqu’à l’entrée en collège</a:t>
            </a:r>
            <a:endParaRPr b="0" lang="fr-FR" sz="1100" spc="-1" strike="noStrike">
              <a:latin typeface="Arial"/>
            </a:endParaRPr>
          </a:p>
          <a:p>
            <a:pPr>
              <a:lnSpc>
                <a:spcPct val="100000"/>
              </a:lnSpc>
              <a:tabLst>
                <a:tab algn="l" pos="0"/>
              </a:tabLst>
            </a:pPr>
            <a:r>
              <a:rPr b="0" lang="fr-FR" sz="1100" spc="-1" strike="noStrike">
                <a:solidFill>
                  <a:srgbClr val="000000"/>
                </a:solidFill>
                <a:latin typeface="Arial"/>
                <a:ea typeface="Arial"/>
              </a:rPr>
              <a:t>L’accompagnement des parents sur Internet n’est pas seulement destiné à éviter que l’enfant y soit confronté à des images difficilement supportables. Il doit lui permettre d’intégrer trois règles essentielles : tout ce que l’on y met peut tomber dans le domaine public, tout ce que l’on y met y restera éternellement, et tout ce que l’on y trouve est sujet à caution parce qu’il est impossible de savoir si c’est vrai ou si c’est faux.</a:t>
            </a:r>
            <a:endParaRPr b="0" lang="fr-FR" sz="1100" spc="-1" strike="noStrike">
              <a:latin typeface="Arial"/>
            </a:endParaRPr>
          </a:p>
          <a:p>
            <a:pPr>
              <a:lnSpc>
                <a:spcPct val="100000"/>
              </a:lnSpc>
              <a:tabLst>
                <a:tab algn="l" pos="0"/>
              </a:tabLst>
            </a:pPr>
            <a:endParaRPr b="0" lang="fr-FR" sz="1100" spc="-1" strike="noStrike">
              <a:latin typeface="Arial"/>
            </a:endParaRPr>
          </a:p>
          <a:p>
            <a:pPr>
              <a:lnSpc>
                <a:spcPct val="100000"/>
              </a:lnSpc>
              <a:tabLst>
                <a:tab algn="l" pos="0"/>
              </a:tabLst>
            </a:pPr>
            <a:r>
              <a:rPr b="1" lang="fr-FR" sz="1100" spc="-1" strike="noStrike">
                <a:solidFill>
                  <a:srgbClr val="000000"/>
                </a:solidFill>
                <a:latin typeface="Arial"/>
                <a:ea typeface="Arial"/>
              </a:rPr>
              <a:t>4. Internet seul à partir de 12 ans, avec prudence</a:t>
            </a:r>
            <a:endParaRPr b="0" lang="fr-FR" sz="1100" spc="-1" strike="noStrike">
              <a:latin typeface="Arial"/>
            </a:endParaRPr>
          </a:p>
          <a:p>
            <a:pPr>
              <a:lnSpc>
                <a:spcPct val="100000"/>
              </a:lnSpc>
              <a:tabLst>
                <a:tab algn="l" pos="0"/>
              </a:tabLst>
            </a:pPr>
            <a:r>
              <a:rPr b="0" lang="fr-FR" sz="1100" spc="-1" strike="noStrike">
                <a:solidFill>
                  <a:srgbClr val="000000"/>
                </a:solidFill>
                <a:latin typeface="Arial"/>
                <a:ea typeface="Arial"/>
              </a:rPr>
              <a:t>Là encore, un accompagnement des parents est nécessaire. Il faut définir avec l’enfant des règles d’usage, convenir d’horaires prédéfinis de navigation, mettre en place un contrôle parental...</a:t>
            </a:r>
            <a:endParaRPr b="0" lang="fr-FR" sz="1100" spc="-1" strike="noStrike">
              <a:latin typeface="Arial"/>
            </a:endParaRPr>
          </a:p>
          <a:p>
            <a:pPr>
              <a:lnSpc>
                <a:spcPct val="100000"/>
              </a:lnSpc>
              <a:tabLst>
                <a:tab algn="l" pos="0"/>
              </a:tabLst>
            </a:pPr>
            <a:endParaRPr b="0" lang="fr-FR" sz="1100" spc="-1" strike="noStrike">
              <a:latin typeface="Arial"/>
            </a:endParaRPr>
          </a:p>
        </p:txBody>
      </p:sp>
      <p:pic>
        <p:nvPicPr>
          <p:cNvPr id="247" name="Google Shape;197;p36" descr=""/>
          <p:cNvPicPr/>
          <p:nvPr/>
        </p:nvPicPr>
        <p:blipFill>
          <a:blip r:embed="rId3"/>
          <a:stretch/>
        </p:blipFill>
        <p:spPr>
          <a:xfrm>
            <a:off x="5134680" y="1300320"/>
            <a:ext cx="3803760" cy="138456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8" name="Google Shape;210;p38"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249" name="Google Shape;211;p38"/>
          <p:cNvSpPr/>
          <p:nvPr/>
        </p:nvSpPr>
        <p:spPr>
          <a:xfrm>
            <a:off x="1163520" y="1138680"/>
            <a:ext cx="6811200" cy="3110400"/>
          </a:xfrm>
          <a:prstGeom prst="rect">
            <a:avLst/>
          </a:prstGeom>
          <a:noFill/>
          <a:ln w="0">
            <a:noFill/>
          </a:ln>
        </p:spPr>
        <p:style>
          <a:lnRef idx="0"/>
          <a:fillRef idx="0"/>
          <a:effectRef idx="0"/>
          <a:fontRef idx="minor"/>
        </p:style>
      </p:sp>
      <p:sp>
        <p:nvSpPr>
          <p:cNvPr id="250" name="Google Shape;212;p38"/>
          <p:cNvSpPr/>
          <p:nvPr/>
        </p:nvSpPr>
        <p:spPr>
          <a:xfrm>
            <a:off x="900000" y="1896120"/>
            <a:ext cx="7416360" cy="7653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Le contrôle parental</a:t>
            </a:r>
            <a:endParaRPr b="0" lang="fr-FR" sz="3600" spc="-1" strike="noStrike">
              <a:latin typeface="Arial"/>
            </a:endParaRPr>
          </a:p>
        </p:txBody>
      </p:sp>
      <p:sp>
        <p:nvSpPr>
          <p:cNvPr id="251" name="Google Shape;213;p38"/>
          <p:cNvSpPr/>
          <p:nvPr/>
        </p:nvSpPr>
        <p:spPr>
          <a:xfrm>
            <a:off x="230400" y="2099880"/>
            <a:ext cx="8677440" cy="93816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2" name="Google Shape;218;p39"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253" name="Google Shape;219;p39"/>
          <p:cNvSpPr/>
          <p:nvPr/>
        </p:nvSpPr>
        <p:spPr>
          <a:xfrm>
            <a:off x="1163520" y="1138680"/>
            <a:ext cx="6811200" cy="3110400"/>
          </a:xfrm>
          <a:prstGeom prst="rect">
            <a:avLst/>
          </a:prstGeom>
          <a:noFill/>
          <a:ln w="0">
            <a:noFill/>
          </a:ln>
        </p:spPr>
        <p:style>
          <a:lnRef idx="0"/>
          <a:fillRef idx="0"/>
          <a:effectRef idx="0"/>
          <a:fontRef idx="minor"/>
        </p:style>
      </p:sp>
      <p:sp>
        <p:nvSpPr>
          <p:cNvPr id="254" name="Google Shape;220;p39"/>
          <p:cNvSpPr/>
          <p:nvPr/>
        </p:nvSpPr>
        <p:spPr>
          <a:xfrm>
            <a:off x="860760" y="201600"/>
            <a:ext cx="7416360" cy="7653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Le contrôle parental</a:t>
            </a:r>
            <a:endParaRPr b="0" lang="fr-FR" sz="3600" spc="-1" strike="noStrike">
              <a:latin typeface="Arial"/>
            </a:endParaRPr>
          </a:p>
        </p:txBody>
      </p:sp>
      <p:sp>
        <p:nvSpPr>
          <p:cNvPr id="255" name="Google Shape;221;p39"/>
          <p:cNvSpPr/>
          <p:nvPr/>
        </p:nvSpPr>
        <p:spPr>
          <a:xfrm>
            <a:off x="230400" y="1188360"/>
            <a:ext cx="8677440" cy="3625920"/>
          </a:xfrm>
          <a:prstGeom prst="rect">
            <a:avLst/>
          </a:prstGeom>
          <a:noFill/>
          <a:ln w="0">
            <a:noFill/>
          </a:ln>
        </p:spPr>
        <p:style>
          <a:lnRef idx="0"/>
          <a:fillRef idx="0"/>
          <a:effectRef idx="0"/>
          <a:fontRef idx="minor"/>
        </p:style>
        <p:txBody>
          <a:bodyPr lIns="90000" rIns="90000" tIns="91440" bIns="91440">
            <a:noAutofit/>
          </a:bodyPr>
          <a:p>
            <a:pPr algn="ctr">
              <a:lnSpc>
                <a:spcPct val="100000"/>
              </a:lnSpc>
              <a:tabLst>
                <a:tab algn="l" pos="0"/>
              </a:tabLst>
            </a:pPr>
            <a:endParaRPr b="0" lang="fr-FR" sz="1800" spc="-1" strike="noStrike">
              <a:latin typeface="Arial"/>
            </a:endParaRPr>
          </a:p>
          <a:p>
            <a:pPr algn="ctr">
              <a:lnSpc>
                <a:spcPct val="100000"/>
              </a:lnSpc>
              <a:tabLst>
                <a:tab algn="l" pos="0"/>
              </a:tabLst>
            </a:pPr>
            <a:r>
              <a:rPr b="1" lang="fr-FR" sz="2800" spc="-1" strike="noStrike">
                <a:solidFill>
                  <a:srgbClr val="000000"/>
                </a:solidFill>
                <a:latin typeface="Arial"/>
                <a:ea typeface="Arial"/>
              </a:rPr>
              <a:t>Avez-vous déjà utilisé un contrôle parental ?</a:t>
            </a:r>
            <a:endParaRPr b="0" lang="fr-FR" sz="2800" spc="-1" strike="noStrike">
              <a:latin typeface="Arial"/>
            </a:endParaRPr>
          </a:p>
          <a:p>
            <a:pPr algn="ctr">
              <a:lnSpc>
                <a:spcPct val="100000"/>
              </a:lnSpc>
              <a:tabLst>
                <a:tab algn="l" pos="0"/>
              </a:tabLst>
            </a:pPr>
            <a:endParaRPr b="0" lang="fr-FR" sz="2800" spc="-1" strike="noStrike">
              <a:latin typeface="Arial"/>
            </a:endParaRPr>
          </a:p>
          <a:p>
            <a:pPr algn="ctr">
              <a:lnSpc>
                <a:spcPct val="100000"/>
              </a:lnSpc>
              <a:tabLst>
                <a:tab algn="l" pos="0"/>
              </a:tabLst>
            </a:pPr>
            <a:r>
              <a:rPr b="1" lang="fr-FR" sz="2800" spc="-1" strike="noStrike">
                <a:solidFill>
                  <a:srgbClr val="000000"/>
                </a:solidFill>
                <a:latin typeface="Arial"/>
                <a:ea typeface="Arial"/>
              </a:rPr>
              <a:t>Si oui, lequel et pour quels effets ?</a:t>
            </a:r>
            <a:endParaRPr b="0" lang="fr-FR" sz="2800" spc="-1" strike="noStrike">
              <a:latin typeface="Arial"/>
            </a:endParaRPr>
          </a:p>
        </p:txBody>
      </p:sp>
      <p:sp>
        <p:nvSpPr>
          <p:cNvPr id="256" name="Google Shape;222;p39"/>
          <p:cNvSpPr/>
          <p:nvPr/>
        </p:nvSpPr>
        <p:spPr>
          <a:xfrm>
            <a:off x="0" y="4764600"/>
            <a:ext cx="9137880" cy="3729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1400" spc="-1" strike="noStrike">
                <a:solidFill>
                  <a:srgbClr val="ffffff"/>
                </a:solidFill>
                <a:latin typeface="Arial"/>
                <a:ea typeface="Arial"/>
              </a:rPr>
              <a:t>Source : </a:t>
            </a:r>
            <a:r>
              <a:rPr b="1" lang="fr-FR" sz="1400" spc="-1" strike="noStrike" u="sng">
                <a:solidFill>
                  <a:srgbClr val="0097a7"/>
                </a:solidFill>
                <a:uFillTx/>
                <a:latin typeface="Arial"/>
                <a:ea typeface="Arial"/>
                <a:hlinkClick r:id="rId2"/>
              </a:rPr>
              <a:t>e-enfance</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7" name="Google Shape;90;p 3_0" descr=""/>
          <p:cNvPicPr/>
          <p:nvPr/>
        </p:nvPicPr>
        <p:blipFill>
          <a:blip r:embed="rId1">
            <a:alphaModFix amt="12000"/>
          </a:blip>
          <a:srcRect l="0" t="0" r="0" b="23555"/>
          <a:stretch/>
        </p:blipFill>
        <p:spPr>
          <a:xfrm>
            <a:off x="6847920" y="2666880"/>
            <a:ext cx="2240640" cy="24310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8" name="Google Shape;66;p15" descr=""/>
          <p:cNvPicPr/>
          <p:nvPr/>
        </p:nvPicPr>
        <p:blipFill>
          <a:blip r:embed="rId1">
            <a:alphaModFix amt="12000"/>
          </a:blip>
          <a:srcRect l="0" t="0" r="0" b="23535"/>
          <a:stretch/>
        </p:blipFill>
        <p:spPr>
          <a:xfrm>
            <a:off x="6847920" y="2666880"/>
            <a:ext cx="2244240" cy="2434680"/>
          </a:xfrm>
          <a:prstGeom prst="rect">
            <a:avLst/>
          </a:prstGeom>
          <a:ln w="0">
            <a:noFill/>
          </a:ln>
        </p:spPr>
      </p:pic>
      <p:sp>
        <p:nvSpPr>
          <p:cNvPr id="259" name="Google Shape;67;p15_1"/>
          <p:cNvSpPr/>
          <p:nvPr/>
        </p:nvSpPr>
        <p:spPr>
          <a:xfrm>
            <a:off x="963000" y="2002680"/>
            <a:ext cx="7419960" cy="7689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Réseaux sociaux</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0" name="Google Shape;66;p15_1" descr=""/>
          <p:cNvPicPr/>
          <p:nvPr/>
        </p:nvPicPr>
        <p:blipFill>
          <a:blip r:embed="rId1">
            <a:alphaModFix amt="12000"/>
          </a:blip>
          <a:srcRect l="0" t="0" r="0" b="23566"/>
          <a:stretch/>
        </p:blipFill>
        <p:spPr>
          <a:xfrm>
            <a:off x="6847920" y="2666880"/>
            <a:ext cx="2241000" cy="2431440"/>
          </a:xfrm>
          <a:prstGeom prst="rect">
            <a:avLst/>
          </a:prstGeom>
          <a:ln w="0">
            <a:noFill/>
          </a:ln>
        </p:spPr>
      </p:pic>
      <p:sp>
        <p:nvSpPr>
          <p:cNvPr id="261" name="Google Shape;67;p15_2"/>
          <p:cNvSpPr/>
          <p:nvPr/>
        </p:nvSpPr>
        <p:spPr>
          <a:xfrm>
            <a:off x="900000" y="489240"/>
            <a:ext cx="7416720" cy="7657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Introduction</a:t>
            </a:r>
            <a:endParaRPr b="0" lang="fr-FR" sz="3600" spc="-1" strike="noStrike">
              <a:latin typeface="Arial"/>
            </a:endParaRPr>
          </a:p>
        </p:txBody>
      </p:sp>
      <p:sp>
        <p:nvSpPr>
          <p:cNvPr id="262" name=""/>
          <p:cNvSpPr/>
          <p:nvPr/>
        </p:nvSpPr>
        <p:spPr>
          <a:xfrm>
            <a:off x="900000" y="1620000"/>
            <a:ext cx="7374960" cy="136512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endParaRPr b="0" lang="fr-FR" sz="1800" spc="-1" strike="noStrike">
              <a:latin typeface="Arial"/>
            </a:endParaRPr>
          </a:p>
          <a:p>
            <a:pPr algn="ctr">
              <a:lnSpc>
                <a:spcPct val="100000"/>
              </a:lnSpc>
            </a:pPr>
            <a:r>
              <a:rPr b="1" lang="fr-FR" sz="2400" spc="-1" strike="noStrike">
                <a:solidFill>
                  <a:srgbClr val="000000"/>
                </a:solidFill>
                <a:latin typeface="Arial"/>
                <a:ea typeface="DejaVu Sans"/>
              </a:rPr>
              <a:t>Par groupes, vous avez 5 minutes </a:t>
            </a:r>
            <a:endParaRPr b="0" lang="fr-FR" sz="2400" spc="-1" strike="noStrike">
              <a:latin typeface="Arial"/>
            </a:endParaRPr>
          </a:p>
          <a:p>
            <a:pPr algn="ctr">
              <a:lnSpc>
                <a:spcPct val="100000"/>
              </a:lnSpc>
            </a:pPr>
            <a:r>
              <a:rPr b="1" lang="fr-FR" sz="2400" spc="-1" strike="noStrike">
                <a:solidFill>
                  <a:srgbClr val="000000"/>
                </a:solidFill>
                <a:latin typeface="Arial"/>
                <a:ea typeface="DejaVu Sans"/>
              </a:rPr>
              <a:t>pour classer les cartes</a:t>
            </a: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3" name="Google Shape;66;p 1_0" descr=""/>
          <p:cNvPicPr/>
          <p:nvPr/>
        </p:nvPicPr>
        <p:blipFill>
          <a:blip r:embed="rId1">
            <a:alphaModFix amt="12000"/>
          </a:blip>
          <a:srcRect l="0" t="0" r="0" b="23566"/>
          <a:stretch/>
        </p:blipFill>
        <p:spPr>
          <a:xfrm>
            <a:off x="6847920" y="2666880"/>
            <a:ext cx="2241000" cy="2431440"/>
          </a:xfrm>
          <a:prstGeom prst="rect">
            <a:avLst/>
          </a:prstGeom>
          <a:ln w="0">
            <a:noFill/>
          </a:ln>
        </p:spPr>
      </p:pic>
      <p:sp>
        <p:nvSpPr>
          <p:cNvPr id="264" name="Google Shape;67;p 2_1"/>
          <p:cNvSpPr/>
          <p:nvPr/>
        </p:nvSpPr>
        <p:spPr>
          <a:xfrm>
            <a:off x="984600" y="2185920"/>
            <a:ext cx="7416720" cy="7657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5" name="Google Shape;138;p25_0"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266" name="Google Shape;139;p25_1"/>
          <p:cNvSpPr/>
          <p:nvPr/>
        </p:nvSpPr>
        <p:spPr>
          <a:xfrm>
            <a:off x="963000" y="173880"/>
            <a:ext cx="7416360" cy="7653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
        <p:nvSpPr>
          <p:cNvPr id="267" name="Google Shape;140;p25_1"/>
          <p:cNvSpPr/>
          <p:nvPr/>
        </p:nvSpPr>
        <p:spPr>
          <a:xfrm>
            <a:off x="570960" y="1386720"/>
            <a:ext cx="8309880" cy="159228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Actuellement, la majeure partie des communications intercontinentales passent par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4G</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Satellite</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De trèèèèès longs câbles</a:t>
            </a:r>
            <a:endParaRPr b="0" lang="fr-FR" sz="2400" spc="-1" strike="noStrike">
              <a:latin typeface="Arial"/>
            </a:endParaRPr>
          </a:p>
          <a:p>
            <a:pPr marL="457200">
              <a:lnSpc>
                <a:spcPct val="150000"/>
              </a:lnSpc>
              <a:tabLst>
                <a:tab algn="l" pos="0"/>
              </a:tabLst>
            </a:pPr>
            <a:endParaRPr b="0" lang="fr-FR" sz="2400" spc="-1" strike="noStrike">
              <a:latin typeface="Arial"/>
            </a:endParaRPr>
          </a:p>
          <a:p>
            <a:pPr marL="457200">
              <a:lnSpc>
                <a:spcPct val="100000"/>
              </a:lnSpc>
              <a:tabLst>
                <a:tab algn="l" pos="0"/>
              </a:tabLst>
            </a:pPr>
            <a:endParaRPr b="0" lang="fr-FR" sz="2400" spc="-1" strike="noStrike">
              <a:latin typeface="Arial"/>
            </a:endParaRPr>
          </a:p>
          <a:p>
            <a:pPr marL="457200">
              <a:lnSpc>
                <a:spcPct val="100000"/>
              </a:lnSpc>
              <a:tabLst>
                <a:tab algn="l" pos="0"/>
              </a:tabLst>
            </a:pPr>
            <a:r>
              <a:rPr b="0" lang="fr-FR" sz="1200" spc="-1" strike="noStrike">
                <a:solidFill>
                  <a:srgbClr val="000000"/>
                </a:solidFill>
                <a:latin typeface="Arial"/>
                <a:ea typeface="Arial"/>
              </a:rPr>
              <a:t> </a:t>
            </a:r>
            <a:endParaRPr b="0" lang="fr-FR" sz="1200" spc="-1" strike="noStrike">
              <a:latin typeface="Arial"/>
            </a:endParaRPr>
          </a:p>
          <a:p>
            <a:pPr marL="457200">
              <a:lnSpc>
                <a:spcPct val="100000"/>
              </a:lnSpc>
              <a:tabLst>
                <a:tab algn="l" pos="0"/>
              </a:tabLst>
            </a:pP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7" name="Google Shape;83;p22"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198" name="Google Shape;84;p22"/>
          <p:cNvSpPr/>
          <p:nvPr/>
        </p:nvSpPr>
        <p:spPr>
          <a:xfrm>
            <a:off x="311760" y="1326600"/>
            <a:ext cx="8514360" cy="3303000"/>
          </a:xfrm>
          <a:prstGeom prst="rect">
            <a:avLst/>
          </a:prstGeom>
          <a:noFill/>
          <a:ln w="0">
            <a:noFill/>
          </a:ln>
        </p:spPr>
        <p:style>
          <a:lnRef idx="0"/>
          <a:fillRef idx="0"/>
          <a:effectRef idx="0"/>
          <a:fontRef idx="minor"/>
        </p:style>
        <p:txBody>
          <a:bodyPr lIns="90000" rIns="90000" tIns="91440" bIns="91440">
            <a:noAutofit/>
          </a:bodyPr>
          <a:p>
            <a:pPr algn="ctr">
              <a:lnSpc>
                <a:spcPct val="115000"/>
              </a:lnSpc>
              <a:spcBef>
                <a:spcPts val="1400"/>
              </a:spcBef>
              <a:tabLst>
                <a:tab algn="l" pos="0"/>
              </a:tabLst>
            </a:pPr>
            <a:r>
              <a:rPr b="1" lang="fr-FR" sz="1800" spc="-1" strike="noStrike">
                <a:solidFill>
                  <a:srgbClr val="000000"/>
                </a:solidFill>
                <a:latin typeface="Arial"/>
                <a:ea typeface="Arial"/>
              </a:rPr>
              <a:t>Association d’éducation aux médias et aux pratiques numériques</a:t>
            </a:r>
            <a:endParaRPr b="0" lang="fr-FR" sz="1800" spc="-1" strike="noStrike">
              <a:latin typeface="Arial"/>
            </a:endParaRPr>
          </a:p>
          <a:p>
            <a:pPr algn="ctr">
              <a:lnSpc>
                <a:spcPct val="115000"/>
              </a:lnSpc>
              <a:spcBef>
                <a:spcPts val="1400"/>
              </a:spcBef>
              <a:tabLst>
                <a:tab algn="l" pos="0"/>
              </a:tabLst>
            </a:pPr>
            <a:endParaRPr b="0" lang="fr-FR" sz="1800" spc="-1" strike="noStrike">
              <a:latin typeface="Arial"/>
            </a:endParaRPr>
          </a:p>
          <a:p>
            <a:pPr>
              <a:lnSpc>
                <a:spcPct val="115000"/>
              </a:lnSpc>
              <a:spcBef>
                <a:spcPts val="400"/>
              </a:spcBef>
              <a:tabLst>
                <a:tab algn="l" pos="0"/>
              </a:tabLst>
            </a:pPr>
            <a:r>
              <a:rPr b="0" lang="fr-FR" sz="1400" spc="-1" strike="noStrike">
                <a:solidFill>
                  <a:srgbClr val="000000"/>
                </a:solidFill>
                <a:latin typeface="Arial"/>
                <a:ea typeface="Arial"/>
              </a:rPr>
              <a:t>A l’origine média culturel et social créé dans la métropole nantaise dans le style Do It Yourself, Fragil est une association d’éducation aux médias et aux pratiques numériques, développant son activité autour de deux axes :</a:t>
            </a:r>
            <a:endParaRPr b="0" lang="fr-FR" sz="1400" spc="-1" strike="noStrike">
              <a:latin typeface="Arial"/>
            </a:endParaRPr>
          </a:p>
          <a:p>
            <a:pPr algn="just">
              <a:lnSpc>
                <a:spcPct val="120000"/>
              </a:lnSpc>
              <a:tabLst>
                <a:tab algn="l" pos="0"/>
              </a:tabLst>
            </a:pPr>
            <a:endParaRPr b="0" lang="fr-FR" sz="1400" spc="-1" strike="noStrike">
              <a:latin typeface="Arial"/>
            </a:endParaRPr>
          </a:p>
          <a:p>
            <a:pPr marL="457200" indent="-316080">
              <a:lnSpc>
                <a:spcPct val="115000"/>
              </a:lnSpc>
              <a:buClr>
                <a:srgbClr val="000000"/>
              </a:buClr>
              <a:buFont typeface="Arial"/>
              <a:buChar char="●"/>
              <a:tabLst>
                <a:tab algn="l" pos="0"/>
              </a:tabLst>
            </a:pPr>
            <a:r>
              <a:rPr b="0" lang="fr-FR" sz="1400" spc="-1" strike="noStrike">
                <a:solidFill>
                  <a:srgbClr val="000000"/>
                </a:solidFill>
                <a:latin typeface="Arial"/>
                <a:ea typeface="Arial"/>
              </a:rPr>
              <a:t>la publication d’un </a:t>
            </a:r>
            <a:r>
              <a:rPr b="0" lang="fr-FR" sz="1400" spc="-1" strike="noStrike" u="sng">
                <a:solidFill>
                  <a:srgbClr val="0097a7"/>
                </a:solidFill>
                <a:uFillTx/>
                <a:latin typeface="Arial"/>
                <a:ea typeface="Arial"/>
                <a:hlinkClick r:id="rId2"/>
              </a:rPr>
              <a:t>magazine en ligne</a:t>
            </a:r>
            <a:r>
              <a:rPr b="0" lang="fr-FR" sz="1400" spc="-1" strike="noStrike">
                <a:solidFill>
                  <a:srgbClr val="000000"/>
                </a:solidFill>
                <a:latin typeface="Arial"/>
                <a:ea typeface="Arial"/>
              </a:rPr>
              <a:t> et la production de projets éditoriaux grâce à des citoyens-médias.</a:t>
            </a:r>
            <a:endParaRPr b="0" lang="fr-FR" sz="1400" spc="-1" strike="noStrike">
              <a:latin typeface="Arial"/>
            </a:endParaRPr>
          </a:p>
          <a:p>
            <a:pPr marL="457200" indent="-316080">
              <a:lnSpc>
                <a:spcPct val="115000"/>
              </a:lnSpc>
              <a:buClr>
                <a:srgbClr val="000000"/>
              </a:buClr>
              <a:buFont typeface="Arial"/>
              <a:buChar char="●"/>
              <a:tabLst>
                <a:tab algn="l" pos="0"/>
              </a:tabLst>
            </a:pPr>
            <a:r>
              <a:rPr b="0" lang="fr-FR" sz="1400" spc="-1" strike="noStrike">
                <a:solidFill>
                  <a:srgbClr val="000000"/>
                </a:solidFill>
                <a:latin typeface="Arial"/>
                <a:ea typeface="Arial"/>
              </a:rPr>
              <a:t>la conception et l’animation d’actions d’</a:t>
            </a:r>
            <a:r>
              <a:rPr b="0" lang="fr-FR" sz="1400" spc="-1" strike="noStrike" u="sng">
                <a:solidFill>
                  <a:srgbClr val="0097a7"/>
                </a:solidFill>
                <a:uFillTx/>
                <a:latin typeface="Arial"/>
                <a:ea typeface="Arial"/>
                <a:hlinkClick r:id="rId3"/>
              </a:rPr>
              <a:t>éducation aux médias</a:t>
            </a:r>
            <a:r>
              <a:rPr b="0" lang="fr-FR" sz="1400" spc="-1" strike="noStrike">
                <a:solidFill>
                  <a:srgbClr val="000000"/>
                </a:solidFill>
                <a:latin typeface="Arial"/>
                <a:ea typeface="Arial"/>
              </a:rPr>
              <a:t> et aux pratiques numériques.</a:t>
            </a:r>
            <a:endParaRPr b="0" lang="fr-FR" sz="1400" spc="-1" strike="noStrike">
              <a:latin typeface="Arial"/>
            </a:endParaRPr>
          </a:p>
          <a:p>
            <a:pPr>
              <a:lnSpc>
                <a:spcPct val="115000"/>
              </a:lnSpc>
              <a:spcBef>
                <a:spcPts val="1400"/>
              </a:spcBef>
              <a:tabLst>
                <a:tab algn="l" pos="0"/>
              </a:tabLst>
            </a:pPr>
            <a:endParaRPr b="0" lang="fr-FR" sz="1400" spc="-1" strike="noStrike">
              <a:latin typeface="Arial"/>
            </a:endParaRPr>
          </a:p>
          <a:p>
            <a:pPr algn="just">
              <a:lnSpc>
                <a:spcPct val="120000"/>
              </a:lnSpc>
              <a:tabLst>
                <a:tab algn="l" pos="0"/>
              </a:tabLst>
            </a:pPr>
            <a:endParaRPr b="0" lang="fr-FR" sz="1400" spc="-1" strike="noStrike">
              <a:latin typeface="Arial"/>
            </a:endParaRPr>
          </a:p>
          <a:p>
            <a:pPr>
              <a:lnSpc>
                <a:spcPct val="115000"/>
              </a:lnSpc>
              <a:tabLst>
                <a:tab algn="l" pos="0"/>
              </a:tabLst>
            </a:pPr>
            <a:endParaRPr b="0" lang="fr-FR" sz="1400" spc="-1" strike="noStrike">
              <a:latin typeface="Arial"/>
            </a:endParaRPr>
          </a:p>
        </p:txBody>
      </p:sp>
      <p:sp>
        <p:nvSpPr>
          <p:cNvPr id="199" name="Google Shape;85;p22"/>
          <p:cNvSpPr/>
          <p:nvPr/>
        </p:nvSpPr>
        <p:spPr>
          <a:xfrm>
            <a:off x="963000" y="554760"/>
            <a:ext cx="7416360" cy="7653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Présentation de Fragil</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8" name="Google Shape;145;p26_0"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269" name="Google Shape;146;p26_1"/>
          <p:cNvSpPr/>
          <p:nvPr/>
        </p:nvSpPr>
        <p:spPr>
          <a:xfrm>
            <a:off x="963000" y="173880"/>
            <a:ext cx="7416360" cy="7653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
        <p:nvSpPr>
          <p:cNvPr id="270" name="Google Shape;147;p26_1"/>
          <p:cNvSpPr/>
          <p:nvPr/>
        </p:nvSpPr>
        <p:spPr>
          <a:xfrm>
            <a:off x="570960" y="1386720"/>
            <a:ext cx="8309880" cy="2788920"/>
          </a:xfrm>
          <a:prstGeom prst="rect">
            <a:avLst/>
          </a:prstGeom>
          <a:noFill/>
          <a:ln w="9525">
            <a:solidFill>
              <a:srgbClr val="ffffff"/>
            </a:solidFill>
            <a:round/>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Actuellement, la majeure partie des communications intercontinentales passent par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4G</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Satellite</a:t>
            </a:r>
            <a:endParaRPr b="0" lang="fr-FR" sz="2400" spc="-1" strike="noStrike">
              <a:latin typeface="Arial"/>
            </a:endParaRPr>
          </a:p>
          <a:p>
            <a:pPr marL="457200" indent="-376920">
              <a:lnSpc>
                <a:spcPct val="150000"/>
              </a:lnSpc>
              <a:buClr>
                <a:srgbClr val="93c47d"/>
              </a:buClr>
              <a:buFont typeface="Arial"/>
              <a:buAutoNum type="arabicPeriod"/>
              <a:tabLst>
                <a:tab algn="l" pos="0"/>
              </a:tabLst>
            </a:pPr>
            <a:r>
              <a:rPr b="0" lang="fr-FR" sz="2400" spc="-1" strike="noStrike">
                <a:solidFill>
                  <a:srgbClr val="93c47d"/>
                </a:solidFill>
                <a:latin typeface="Arial"/>
                <a:ea typeface="Arial"/>
              </a:rPr>
              <a:t>De trèèèèès longs câbles </a:t>
            </a:r>
            <a:r>
              <a:rPr b="0" lang="fr-FR" sz="1200" spc="-1" strike="noStrike">
                <a:solidFill>
                  <a:srgbClr val="93c47d"/>
                </a:solidFill>
                <a:latin typeface="Arial"/>
                <a:ea typeface="Arial"/>
              </a:rPr>
              <a:t>(</a:t>
            </a:r>
            <a:r>
              <a:rPr b="0" lang="fr-FR" sz="1200" spc="-1" strike="noStrike" u="sng">
                <a:solidFill>
                  <a:srgbClr val="0097a7"/>
                </a:solidFill>
                <a:uFillTx/>
                <a:latin typeface="Arial"/>
                <a:ea typeface="Arial"/>
                <a:hlinkClick r:id="rId2"/>
              </a:rPr>
              <a:t>video</a:t>
            </a:r>
            <a:r>
              <a:rPr b="0" lang="fr-FR" sz="1200" spc="-1" strike="noStrike">
                <a:solidFill>
                  <a:srgbClr val="93c47d"/>
                </a:solidFill>
                <a:latin typeface="Arial"/>
                <a:ea typeface="Arial"/>
              </a:rPr>
              <a:t>)</a:t>
            </a:r>
            <a:endParaRPr b="0" lang="fr-FR" sz="1200" spc="-1" strike="noStrike">
              <a:latin typeface="Arial"/>
            </a:endParaRPr>
          </a:p>
          <a:p>
            <a:pPr>
              <a:lnSpc>
                <a:spcPct val="150000"/>
              </a:lnSpc>
              <a:tabLst>
                <a:tab algn="l" pos="0"/>
              </a:tabLst>
            </a:pPr>
            <a:endParaRPr b="0" lang="fr-FR" sz="1200" spc="-1" strike="noStrike">
              <a:latin typeface="Arial"/>
            </a:endParaRPr>
          </a:p>
          <a:p>
            <a:pPr marL="457200">
              <a:lnSpc>
                <a:spcPct val="150000"/>
              </a:lnSpc>
              <a:tabLst>
                <a:tab algn="l" pos="0"/>
              </a:tabLst>
            </a:pPr>
            <a:endParaRPr b="0" lang="fr-FR" sz="1200" spc="-1" strike="noStrike">
              <a:latin typeface="Arial"/>
            </a:endParaRPr>
          </a:p>
          <a:p>
            <a:pPr marL="457200">
              <a:lnSpc>
                <a:spcPct val="100000"/>
              </a:lnSpc>
              <a:tabLst>
                <a:tab algn="l" pos="0"/>
              </a:tabLst>
            </a:pPr>
            <a:endParaRPr b="0" lang="fr-FR" sz="1200" spc="-1" strike="noStrike">
              <a:latin typeface="Arial"/>
            </a:endParaRPr>
          </a:p>
          <a:p>
            <a:pPr marL="457200">
              <a:lnSpc>
                <a:spcPct val="100000"/>
              </a:lnSpc>
              <a:tabLst>
                <a:tab algn="l" pos="0"/>
              </a:tabLst>
            </a:pPr>
            <a:r>
              <a:rPr b="0" lang="fr-FR" sz="1200" spc="-1" strike="noStrike">
                <a:solidFill>
                  <a:srgbClr val="000000"/>
                </a:solidFill>
                <a:latin typeface="Arial"/>
                <a:ea typeface="Arial"/>
              </a:rPr>
              <a:t> </a:t>
            </a:r>
            <a:endParaRPr b="0" lang="fr-FR" sz="1200" spc="-1" strike="noStrike">
              <a:latin typeface="Arial"/>
            </a:endParaRPr>
          </a:p>
          <a:p>
            <a:pPr marL="457200">
              <a:lnSpc>
                <a:spcPct val="100000"/>
              </a:lnSpc>
              <a:tabLst>
                <a:tab algn="l" pos="0"/>
              </a:tabLst>
            </a:pPr>
            <a:endParaRPr b="0" lang="fr-FR" sz="1200" spc="-1" strike="noStrike">
              <a:latin typeface="Arial"/>
            </a:endParaRPr>
          </a:p>
        </p:txBody>
      </p:sp>
      <p:pic>
        <p:nvPicPr>
          <p:cNvPr id="271" name="Google Shape;148;p26_1" descr=""/>
          <p:cNvPicPr/>
          <p:nvPr/>
        </p:nvPicPr>
        <p:blipFill>
          <a:blip r:embed="rId3"/>
          <a:stretch/>
        </p:blipFill>
        <p:spPr>
          <a:xfrm>
            <a:off x="5171400" y="2631240"/>
            <a:ext cx="3966480" cy="2242440"/>
          </a:xfrm>
          <a:prstGeom prst="rect">
            <a:avLst/>
          </a:prstGeom>
          <a:ln w="9525">
            <a:solidFill>
              <a:srgbClr val="666666"/>
            </a:solidFill>
            <a:round/>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2" name="Google Shape;86;p18_0" descr=""/>
          <p:cNvPicPr/>
          <p:nvPr/>
        </p:nvPicPr>
        <p:blipFill>
          <a:blip r:embed="rId1">
            <a:alphaModFix amt="12000"/>
          </a:blip>
          <a:srcRect l="0" t="0" r="0" b="23566"/>
          <a:stretch/>
        </p:blipFill>
        <p:spPr>
          <a:xfrm>
            <a:off x="6847920" y="2666880"/>
            <a:ext cx="2241000" cy="2431440"/>
          </a:xfrm>
          <a:prstGeom prst="rect">
            <a:avLst/>
          </a:prstGeom>
          <a:ln w="0">
            <a:noFill/>
          </a:ln>
        </p:spPr>
      </p:pic>
      <p:sp>
        <p:nvSpPr>
          <p:cNvPr id="273" name="Google Shape;87;p18_1"/>
          <p:cNvSpPr/>
          <p:nvPr/>
        </p:nvSpPr>
        <p:spPr>
          <a:xfrm>
            <a:off x="570960" y="1386720"/>
            <a:ext cx="8310240" cy="159264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Combien Facebook compte-t-il d’utilisateurices actif·ves par jour dans le monde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11,7 millions</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859 millions</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2,03 milliard</a:t>
            </a:r>
            <a:endParaRPr b="0" lang="fr-FR" sz="2400" spc="-1" strike="noStrike">
              <a:latin typeface="Arial"/>
            </a:endParaRPr>
          </a:p>
        </p:txBody>
      </p:sp>
      <p:sp>
        <p:nvSpPr>
          <p:cNvPr id="274" name="Google Shape;88;p18_1"/>
          <p:cNvSpPr/>
          <p:nvPr/>
        </p:nvSpPr>
        <p:spPr>
          <a:xfrm>
            <a:off x="963000" y="173880"/>
            <a:ext cx="7416720" cy="7657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5" name="Google Shape;93;p19" descr=""/>
          <p:cNvPicPr/>
          <p:nvPr/>
        </p:nvPicPr>
        <p:blipFill>
          <a:blip r:embed="rId1">
            <a:alphaModFix amt="12000"/>
          </a:blip>
          <a:srcRect l="0" t="0" r="0" b="23566"/>
          <a:stretch/>
        </p:blipFill>
        <p:spPr>
          <a:xfrm>
            <a:off x="6847920" y="2666880"/>
            <a:ext cx="2241000" cy="2431440"/>
          </a:xfrm>
          <a:prstGeom prst="rect">
            <a:avLst/>
          </a:prstGeom>
          <a:ln w="0">
            <a:noFill/>
          </a:ln>
        </p:spPr>
      </p:pic>
      <p:sp>
        <p:nvSpPr>
          <p:cNvPr id="276" name="Google Shape;94;p19_1"/>
          <p:cNvSpPr/>
          <p:nvPr/>
        </p:nvSpPr>
        <p:spPr>
          <a:xfrm>
            <a:off x="570960" y="1386720"/>
            <a:ext cx="8310240" cy="159264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Combien Facebook compte-t-il d’utilisateurices actif·ves par jour dans le monde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11,7 millions</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859 millions</a:t>
            </a:r>
            <a:endParaRPr b="0" lang="fr-FR" sz="2400" spc="-1" strike="noStrike">
              <a:latin typeface="Arial"/>
            </a:endParaRPr>
          </a:p>
          <a:p>
            <a:pPr marL="457200" indent="-376920">
              <a:lnSpc>
                <a:spcPct val="150000"/>
              </a:lnSpc>
              <a:buClr>
                <a:srgbClr val="6aa84f"/>
              </a:buClr>
              <a:buFont typeface="Arial"/>
              <a:buAutoNum type="arabicPeriod"/>
              <a:tabLst>
                <a:tab algn="l" pos="0"/>
              </a:tabLst>
            </a:pPr>
            <a:r>
              <a:rPr b="0" lang="fr-FR" sz="2400" spc="-1" strike="noStrike">
                <a:solidFill>
                  <a:srgbClr val="6aa84f"/>
                </a:solidFill>
                <a:latin typeface="Arial"/>
                <a:ea typeface="Arial"/>
              </a:rPr>
              <a:t>2,03 milliard (Q1 2023 /+4 % par rapport à Q1 2022)</a:t>
            </a:r>
            <a:endParaRPr b="0" lang="fr-FR" sz="2400" spc="-1" strike="noStrike">
              <a:latin typeface="Arial"/>
            </a:endParaRPr>
          </a:p>
        </p:txBody>
      </p:sp>
      <p:sp>
        <p:nvSpPr>
          <p:cNvPr id="277" name="Google Shape;95;p19_1"/>
          <p:cNvSpPr/>
          <p:nvPr/>
        </p:nvSpPr>
        <p:spPr>
          <a:xfrm>
            <a:off x="963000" y="173880"/>
            <a:ext cx="7416720" cy="7657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
        <p:nvSpPr>
          <p:cNvPr id="278" name="Google Shape;96;p19_1"/>
          <p:cNvSpPr/>
          <p:nvPr/>
        </p:nvSpPr>
        <p:spPr>
          <a:xfrm>
            <a:off x="6997320" y="4601160"/>
            <a:ext cx="3039480" cy="41400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0" lang="fr-FR" sz="1400" spc="-1" strike="noStrike" u="sng">
                <a:solidFill>
                  <a:srgbClr val="1155cc"/>
                </a:solidFill>
                <a:uFillTx/>
                <a:latin typeface="Arial"/>
                <a:ea typeface="Arial"/>
                <a:hlinkClick r:id="rId2"/>
              </a:rPr>
              <a:t>Source </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9" name="Google Shape;72;p16_0" descr=""/>
          <p:cNvPicPr/>
          <p:nvPr/>
        </p:nvPicPr>
        <p:blipFill>
          <a:blip r:embed="rId1">
            <a:alphaModFix amt="12000"/>
          </a:blip>
          <a:srcRect l="0" t="0" r="0" b="23561"/>
          <a:stretch/>
        </p:blipFill>
        <p:spPr>
          <a:xfrm>
            <a:off x="6847920" y="2666880"/>
            <a:ext cx="2241720" cy="2432160"/>
          </a:xfrm>
          <a:prstGeom prst="rect">
            <a:avLst/>
          </a:prstGeom>
          <a:ln w="0">
            <a:noFill/>
          </a:ln>
        </p:spPr>
      </p:pic>
      <p:sp>
        <p:nvSpPr>
          <p:cNvPr id="280" name="Google Shape;73;p16_1"/>
          <p:cNvSpPr/>
          <p:nvPr/>
        </p:nvSpPr>
        <p:spPr>
          <a:xfrm>
            <a:off x="963000" y="173880"/>
            <a:ext cx="7417440" cy="7664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
        <p:nvSpPr>
          <p:cNvPr id="281" name="Google Shape;74;p16_1"/>
          <p:cNvSpPr/>
          <p:nvPr/>
        </p:nvSpPr>
        <p:spPr>
          <a:xfrm>
            <a:off x="570960" y="1386720"/>
            <a:ext cx="8310960" cy="159336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Comment Facebook, Google, Youtube… peuvent-ils être des services gratuits pour les internautes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764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Car ce sont des investisseurs qui payent tout </a:t>
            </a:r>
            <a:endParaRPr b="0" lang="fr-FR" sz="2400" spc="-1" strike="noStrike">
              <a:latin typeface="Arial"/>
            </a:endParaRPr>
          </a:p>
          <a:p>
            <a:pPr marL="457200" indent="-37764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Car ce sont des entreprises philanthropes </a:t>
            </a:r>
            <a:endParaRPr b="0" lang="fr-FR" sz="2400" spc="-1" strike="noStrike">
              <a:latin typeface="Arial"/>
            </a:endParaRPr>
          </a:p>
          <a:p>
            <a:pPr marL="457200" indent="-37764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Car les internautes sont considérés comme des produits</a:t>
            </a: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r>
              <a:rPr b="0" lang="fr-FR" sz="2400" spc="-1" strike="noStrike">
                <a:solidFill>
                  <a:srgbClr val="000000"/>
                </a:solidFill>
                <a:latin typeface="Arial"/>
                <a:ea typeface="Arial"/>
              </a:rPr>
              <a:t> </a:t>
            </a:r>
            <a:endParaRPr b="0" lang="fr-FR" sz="2400" spc="-1" strike="noStrike">
              <a:latin typeface="Arial"/>
            </a:endParaRPr>
          </a:p>
          <a:p>
            <a:pPr>
              <a:lnSpc>
                <a:spcPct val="100000"/>
              </a:lnSpc>
              <a:tabLst>
                <a:tab algn="l" pos="0"/>
              </a:tabLst>
            </a:pP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2" name="Google Shape;79;p17_0" descr=""/>
          <p:cNvPicPr/>
          <p:nvPr/>
        </p:nvPicPr>
        <p:blipFill>
          <a:blip r:embed="rId1">
            <a:alphaModFix amt="12000"/>
          </a:blip>
          <a:srcRect l="0" t="0" r="0" b="23561"/>
          <a:stretch/>
        </p:blipFill>
        <p:spPr>
          <a:xfrm>
            <a:off x="6847920" y="2666880"/>
            <a:ext cx="2241720" cy="2432160"/>
          </a:xfrm>
          <a:prstGeom prst="rect">
            <a:avLst/>
          </a:prstGeom>
          <a:ln w="0">
            <a:noFill/>
          </a:ln>
        </p:spPr>
      </p:pic>
      <p:sp>
        <p:nvSpPr>
          <p:cNvPr id="283" name="Google Shape;80;p17_1"/>
          <p:cNvSpPr/>
          <p:nvPr/>
        </p:nvSpPr>
        <p:spPr>
          <a:xfrm>
            <a:off x="963000" y="173880"/>
            <a:ext cx="7417440" cy="7664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
        <p:nvSpPr>
          <p:cNvPr id="284" name="Google Shape;81;p17_1"/>
          <p:cNvSpPr/>
          <p:nvPr/>
        </p:nvSpPr>
        <p:spPr>
          <a:xfrm>
            <a:off x="570960" y="1080000"/>
            <a:ext cx="8519040" cy="159336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Comment Facebook, Google, Youtube… peuvent-ils être des services gratuits pour les internautes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764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Car ce sont des investisseurs qui payent tout </a:t>
            </a:r>
            <a:endParaRPr b="0" lang="fr-FR" sz="2400" spc="-1" strike="noStrike">
              <a:latin typeface="Arial"/>
            </a:endParaRPr>
          </a:p>
          <a:p>
            <a:pPr marL="457200" indent="-37764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Car ce sont des entreprises philanthropes </a:t>
            </a:r>
            <a:endParaRPr b="0" lang="fr-FR" sz="2400" spc="-1" strike="noStrike">
              <a:latin typeface="Arial"/>
            </a:endParaRPr>
          </a:p>
          <a:p>
            <a:pPr marL="457200" indent="-377640">
              <a:lnSpc>
                <a:spcPct val="150000"/>
              </a:lnSpc>
              <a:buClr>
                <a:srgbClr val="6aa84f"/>
              </a:buClr>
              <a:buFont typeface="Arial"/>
              <a:buAutoNum type="arabicPeriod"/>
              <a:tabLst>
                <a:tab algn="l" pos="0"/>
              </a:tabLst>
            </a:pPr>
            <a:r>
              <a:rPr b="0" lang="fr-FR" sz="2400" spc="-1" strike="noStrike">
                <a:solidFill>
                  <a:srgbClr val="6aa84f"/>
                </a:solidFill>
                <a:latin typeface="Arial"/>
                <a:ea typeface="Arial"/>
              </a:rPr>
              <a:t>Car les internautes sont considérés comme des produits : la publicité ciblée auprès des internautes est la première source de revenu de ces plateformes.</a:t>
            </a:r>
            <a:endParaRPr b="0" lang="fr-FR" sz="2400" spc="-1" strike="noStrike">
              <a:latin typeface="Arial"/>
            </a:endParaRPr>
          </a:p>
          <a:p>
            <a:pPr marL="457200">
              <a:lnSpc>
                <a:spcPct val="100000"/>
              </a:lnSpc>
              <a:tabLst>
                <a:tab algn="l" pos="0"/>
              </a:tabLst>
            </a:pPr>
            <a:endParaRPr b="0" lang="fr-FR" sz="2400" spc="-1" strike="noStrike">
              <a:latin typeface="Arial"/>
            </a:endParaRPr>
          </a:p>
          <a:p>
            <a:pPr marL="457200">
              <a:lnSpc>
                <a:spcPct val="100000"/>
              </a:lnSpc>
              <a:tabLst>
                <a:tab algn="l" pos="0"/>
              </a:tabLst>
            </a:pP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5" name="Google Shape;101;p20" descr=""/>
          <p:cNvPicPr/>
          <p:nvPr/>
        </p:nvPicPr>
        <p:blipFill>
          <a:blip r:embed="rId1">
            <a:alphaModFix amt="12000"/>
          </a:blip>
          <a:srcRect l="0" t="0" r="0" b="23561"/>
          <a:stretch/>
        </p:blipFill>
        <p:spPr>
          <a:xfrm>
            <a:off x="6847920" y="2666880"/>
            <a:ext cx="2241720" cy="2432160"/>
          </a:xfrm>
          <a:prstGeom prst="rect">
            <a:avLst/>
          </a:prstGeom>
          <a:ln w="0">
            <a:noFill/>
          </a:ln>
        </p:spPr>
      </p:pic>
      <p:sp>
        <p:nvSpPr>
          <p:cNvPr id="286" name="Google Shape;102;p20_1"/>
          <p:cNvSpPr/>
          <p:nvPr/>
        </p:nvSpPr>
        <p:spPr>
          <a:xfrm>
            <a:off x="570960" y="1386720"/>
            <a:ext cx="8310960" cy="159336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Qui possède Instagram depuis 2012 ?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764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Amazon </a:t>
            </a:r>
            <a:endParaRPr b="0" lang="fr-FR" sz="2400" spc="-1" strike="noStrike">
              <a:latin typeface="Arial"/>
            </a:endParaRPr>
          </a:p>
          <a:p>
            <a:pPr marL="457200" indent="-37764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Google </a:t>
            </a:r>
            <a:endParaRPr b="0" lang="fr-FR" sz="2400" spc="-1" strike="noStrike">
              <a:latin typeface="Arial"/>
            </a:endParaRPr>
          </a:p>
          <a:p>
            <a:pPr marL="457200" indent="-37764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Facebook </a:t>
            </a:r>
            <a:endParaRPr b="0" lang="fr-FR" sz="2400" spc="-1" strike="noStrike">
              <a:latin typeface="Arial"/>
            </a:endParaRPr>
          </a:p>
          <a:p>
            <a:pPr marL="457200" indent="-37764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Personne n’a acheté Instagram à l’heure actuelle</a:t>
            </a:r>
            <a:endParaRPr b="0" lang="fr-FR" sz="2400" spc="-1" strike="noStrike">
              <a:latin typeface="Arial"/>
            </a:endParaRPr>
          </a:p>
          <a:p>
            <a:pPr marL="457200">
              <a:lnSpc>
                <a:spcPct val="100000"/>
              </a:lnSpc>
              <a:tabLst>
                <a:tab algn="l" pos="0"/>
              </a:tabLst>
            </a:pPr>
            <a:endParaRPr b="0" lang="fr-FR" sz="2400" spc="-1" strike="noStrike">
              <a:latin typeface="Arial"/>
            </a:endParaRPr>
          </a:p>
          <a:p>
            <a:pPr marL="457200">
              <a:lnSpc>
                <a:spcPct val="100000"/>
              </a:lnSpc>
              <a:tabLst>
                <a:tab algn="l" pos="0"/>
              </a:tabLst>
            </a:pPr>
            <a:endParaRPr b="0" lang="fr-FR" sz="2400" spc="-1" strike="noStrike">
              <a:latin typeface="Arial"/>
            </a:endParaRPr>
          </a:p>
          <a:p>
            <a:pPr marL="457200">
              <a:lnSpc>
                <a:spcPct val="100000"/>
              </a:lnSpc>
              <a:tabLst>
                <a:tab algn="l" pos="0"/>
              </a:tabLst>
            </a:pPr>
            <a:endParaRPr b="0" lang="fr-FR" sz="2400" spc="-1" strike="noStrike">
              <a:latin typeface="Arial"/>
            </a:endParaRPr>
          </a:p>
          <a:p>
            <a:pPr marL="457200">
              <a:lnSpc>
                <a:spcPct val="100000"/>
              </a:lnSpc>
              <a:tabLst>
                <a:tab algn="l" pos="0"/>
              </a:tabLst>
            </a:pPr>
            <a:r>
              <a:rPr b="0" lang="fr-FR" sz="2400" spc="-1" strike="noStrike">
                <a:solidFill>
                  <a:srgbClr val="000000"/>
                </a:solidFill>
                <a:latin typeface="Arial"/>
                <a:ea typeface="Arial"/>
              </a:rPr>
              <a:t> </a:t>
            </a:r>
            <a:endParaRPr b="0" lang="fr-FR" sz="2400" spc="-1" strike="noStrike">
              <a:latin typeface="Arial"/>
            </a:endParaRPr>
          </a:p>
          <a:p>
            <a:pPr marL="457200">
              <a:lnSpc>
                <a:spcPct val="100000"/>
              </a:lnSpc>
              <a:tabLst>
                <a:tab algn="l" pos="0"/>
              </a:tabLst>
            </a:pPr>
            <a:endParaRPr b="0" lang="fr-FR" sz="2400" spc="-1" strike="noStrike">
              <a:latin typeface="Arial"/>
            </a:endParaRPr>
          </a:p>
        </p:txBody>
      </p:sp>
      <p:sp>
        <p:nvSpPr>
          <p:cNvPr id="287" name="Google Shape;103;p20_1"/>
          <p:cNvSpPr/>
          <p:nvPr/>
        </p:nvSpPr>
        <p:spPr>
          <a:xfrm>
            <a:off x="963000" y="173880"/>
            <a:ext cx="7417440" cy="7664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8" name="Google Shape;108;p21" descr=""/>
          <p:cNvPicPr/>
          <p:nvPr/>
        </p:nvPicPr>
        <p:blipFill>
          <a:blip r:embed="rId1">
            <a:alphaModFix amt="12000"/>
          </a:blip>
          <a:srcRect l="0" t="0" r="0" b="23561"/>
          <a:stretch/>
        </p:blipFill>
        <p:spPr>
          <a:xfrm>
            <a:off x="6847920" y="2666880"/>
            <a:ext cx="2241720" cy="2432160"/>
          </a:xfrm>
          <a:prstGeom prst="rect">
            <a:avLst/>
          </a:prstGeom>
          <a:ln w="0">
            <a:noFill/>
          </a:ln>
        </p:spPr>
      </p:pic>
      <p:sp>
        <p:nvSpPr>
          <p:cNvPr id="289" name="Google Shape;109;p21_1"/>
          <p:cNvSpPr/>
          <p:nvPr/>
        </p:nvSpPr>
        <p:spPr>
          <a:xfrm>
            <a:off x="570960" y="1386720"/>
            <a:ext cx="8310960" cy="159336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Qui possède Instagram depuis 2012 ?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764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Amazon </a:t>
            </a:r>
            <a:endParaRPr b="0" lang="fr-FR" sz="2400" spc="-1" strike="noStrike">
              <a:latin typeface="Arial"/>
            </a:endParaRPr>
          </a:p>
          <a:p>
            <a:pPr marL="457200" indent="-37764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Google </a:t>
            </a:r>
            <a:endParaRPr b="0" lang="fr-FR" sz="2400" spc="-1" strike="noStrike">
              <a:latin typeface="Arial"/>
            </a:endParaRPr>
          </a:p>
          <a:p>
            <a:pPr marL="457200" indent="-377640">
              <a:lnSpc>
                <a:spcPct val="150000"/>
              </a:lnSpc>
              <a:buClr>
                <a:srgbClr val="6aa84f"/>
              </a:buClr>
              <a:buFont typeface="Arial"/>
              <a:buAutoNum type="arabicPeriod"/>
              <a:tabLst>
                <a:tab algn="l" pos="0"/>
              </a:tabLst>
            </a:pPr>
            <a:r>
              <a:rPr b="0" lang="fr-FR" sz="2400" spc="-1" strike="noStrike">
                <a:solidFill>
                  <a:srgbClr val="6aa84f"/>
                </a:solidFill>
                <a:latin typeface="Arial"/>
                <a:ea typeface="Arial"/>
              </a:rPr>
              <a:t>Facebook (devenu Meta en 2021) </a:t>
            </a:r>
            <a:endParaRPr b="0" lang="fr-FR" sz="2400" spc="-1" strike="noStrike">
              <a:latin typeface="Arial"/>
            </a:endParaRPr>
          </a:p>
          <a:p>
            <a:pPr marL="457200" indent="-37764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Personne n’a acheté Instagram à l’heure actuelle</a:t>
            </a: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r>
              <a:rPr b="0" lang="fr-FR" sz="1200" spc="-1" strike="noStrike">
                <a:solidFill>
                  <a:srgbClr val="000000"/>
                </a:solidFill>
                <a:latin typeface="Arial"/>
                <a:ea typeface="Arial"/>
              </a:rPr>
              <a:t> </a:t>
            </a:r>
            <a:endParaRPr b="0" lang="fr-FR" sz="1200" spc="-1" strike="noStrike">
              <a:latin typeface="Arial"/>
            </a:endParaRPr>
          </a:p>
          <a:p>
            <a:pPr>
              <a:lnSpc>
                <a:spcPct val="100000"/>
              </a:lnSpc>
              <a:tabLst>
                <a:tab algn="l" pos="0"/>
              </a:tabLst>
            </a:pPr>
            <a:endParaRPr b="0" lang="fr-FR" sz="1200" spc="-1" strike="noStrike">
              <a:latin typeface="Arial"/>
            </a:endParaRPr>
          </a:p>
        </p:txBody>
      </p:sp>
      <p:sp>
        <p:nvSpPr>
          <p:cNvPr id="290" name="Google Shape;110;p21_1"/>
          <p:cNvSpPr/>
          <p:nvPr/>
        </p:nvSpPr>
        <p:spPr>
          <a:xfrm>
            <a:off x="963000" y="173880"/>
            <a:ext cx="7417440" cy="7664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1" name="Google Shape;115;p22" descr=""/>
          <p:cNvPicPr/>
          <p:nvPr/>
        </p:nvPicPr>
        <p:blipFill>
          <a:blip r:embed="rId1">
            <a:alphaModFix amt="12000"/>
          </a:blip>
          <a:srcRect l="0" t="0" r="0" b="23563"/>
          <a:stretch/>
        </p:blipFill>
        <p:spPr>
          <a:xfrm>
            <a:off x="6847920" y="2666880"/>
            <a:ext cx="2241360" cy="2431800"/>
          </a:xfrm>
          <a:prstGeom prst="rect">
            <a:avLst/>
          </a:prstGeom>
          <a:ln w="0">
            <a:noFill/>
          </a:ln>
        </p:spPr>
      </p:pic>
      <p:sp>
        <p:nvSpPr>
          <p:cNvPr id="292" name="Google Shape;116;p22_1"/>
          <p:cNvSpPr/>
          <p:nvPr/>
        </p:nvSpPr>
        <p:spPr>
          <a:xfrm>
            <a:off x="570960" y="1386720"/>
            <a:ext cx="8310600" cy="159300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Trouvez l’intrus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728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Amazon </a:t>
            </a:r>
            <a:endParaRPr b="0" lang="fr-FR" sz="2400" spc="-1" strike="noStrike">
              <a:latin typeface="Arial"/>
            </a:endParaRPr>
          </a:p>
          <a:p>
            <a:pPr marL="457200" indent="-37728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Youtube</a:t>
            </a:r>
            <a:endParaRPr b="0" lang="fr-FR" sz="2400" spc="-1" strike="noStrike">
              <a:latin typeface="Arial"/>
            </a:endParaRPr>
          </a:p>
          <a:p>
            <a:pPr marL="457200" indent="-37728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Gmail </a:t>
            </a:r>
            <a:endParaRPr b="0" lang="fr-FR" sz="2400" spc="-1" strike="noStrike">
              <a:latin typeface="Arial"/>
            </a:endParaRPr>
          </a:p>
          <a:p>
            <a:pPr marL="457200" indent="-37728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Google</a:t>
            </a:r>
            <a:endParaRPr b="0" lang="fr-FR" sz="2400" spc="-1" strike="noStrike">
              <a:latin typeface="Arial"/>
            </a:endParaRPr>
          </a:p>
          <a:p>
            <a:pPr marL="457200">
              <a:lnSpc>
                <a:spcPct val="150000"/>
              </a:lnSpc>
              <a:tabLst>
                <a:tab algn="l" pos="0"/>
              </a:tabLst>
            </a:pPr>
            <a:endParaRPr b="0" lang="fr-FR" sz="2400" spc="-1" strike="noStrike">
              <a:latin typeface="Arial"/>
            </a:endParaRPr>
          </a:p>
        </p:txBody>
      </p:sp>
      <p:sp>
        <p:nvSpPr>
          <p:cNvPr id="293" name="Google Shape;117;p22_1"/>
          <p:cNvSpPr/>
          <p:nvPr/>
        </p:nvSpPr>
        <p:spPr>
          <a:xfrm>
            <a:off x="963000" y="173880"/>
            <a:ext cx="7417080" cy="76608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4" name="Google Shape;122;p23" descr=""/>
          <p:cNvPicPr/>
          <p:nvPr/>
        </p:nvPicPr>
        <p:blipFill>
          <a:blip r:embed="rId1">
            <a:alphaModFix amt="12000"/>
          </a:blip>
          <a:srcRect l="0" t="0" r="0" b="23563"/>
          <a:stretch/>
        </p:blipFill>
        <p:spPr>
          <a:xfrm>
            <a:off x="6847920" y="2666880"/>
            <a:ext cx="2241360" cy="2431800"/>
          </a:xfrm>
          <a:prstGeom prst="rect">
            <a:avLst/>
          </a:prstGeom>
          <a:ln w="0">
            <a:noFill/>
          </a:ln>
        </p:spPr>
      </p:pic>
      <p:sp>
        <p:nvSpPr>
          <p:cNvPr id="295" name="Google Shape;123;p23_1"/>
          <p:cNvSpPr/>
          <p:nvPr/>
        </p:nvSpPr>
        <p:spPr>
          <a:xfrm>
            <a:off x="570960" y="1386720"/>
            <a:ext cx="8310600" cy="159300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Trouvez l’intrus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7280">
              <a:lnSpc>
                <a:spcPct val="150000"/>
              </a:lnSpc>
              <a:buClr>
                <a:srgbClr val="6aa84f"/>
              </a:buClr>
              <a:buFont typeface="Arial"/>
              <a:buAutoNum type="arabicPeriod"/>
              <a:tabLst>
                <a:tab algn="l" pos="0"/>
              </a:tabLst>
            </a:pPr>
            <a:r>
              <a:rPr b="0" lang="fr-FR" sz="2400" spc="-1" strike="noStrike">
                <a:solidFill>
                  <a:srgbClr val="6aa84f"/>
                </a:solidFill>
                <a:latin typeface="Arial"/>
                <a:ea typeface="Arial"/>
              </a:rPr>
              <a:t>Amazon </a:t>
            </a:r>
            <a:endParaRPr b="0" lang="fr-FR" sz="2400" spc="-1" strike="noStrike">
              <a:latin typeface="Arial"/>
            </a:endParaRPr>
          </a:p>
          <a:p>
            <a:pPr marL="457200" indent="-37728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Youtube</a:t>
            </a:r>
            <a:endParaRPr b="0" lang="fr-FR" sz="2400" spc="-1" strike="noStrike">
              <a:latin typeface="Arial"/>
            </a:endParaRPr>
          </a:p>
          <a:p>
            <a:pPr marL="457200" indent="-37728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Gmail </a:t>
            </a:r>
            <a:endParaRPr b="0" lang="fr-FR" sz="2400" spc="-1" strike="noStrike">
              <a:latin typeface="Arial"/>
            </a:endParaRPr>
          </a:p>
          <a:p>
            <a:pPr marL="457200" indent="-37728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Google</a:t>
            </a:r>
            <a:endParaRPr b="0" lang="fr-FR" sz="2400" spc="-1" strike="noStrike">
              <a:latin typeface="Arial"/>
            </a:endParaRPr>
          </a:p>
          <a:p>
            <a:pPr marL="457200">
              <a:lnSpc>
                <a:spcPct val="150000"/>
              </a:lnSpc>
              <a:tabLst>
                <a:tab algn="l" pos="0"/>
              </a:tabLst>
            </a:pPr>
            <a:endParaRPr b="0" lang="fr-FR" sz="2400" spc="-1" strike="noStrike">
              <a:latin typeface="Arial"/>
            </a:endParaRPr>
          </a:p>
        </p:txBody>
      </p:sp>
      <p:sp>
        <p:nvSpPr>
          <p:cNvPr id="296" name="Google Shape;124;p23_1"/>
          <p:cNvSpPr/>
          <p:nvPr/>
        </p:nvSpPr>
        <p:spPr>
          <a:xfrm>
            <a:off x="963000" y="173880"/>
            <a:ext cx="7417080" cy="76608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pic>
        <p:nvPicPr>
          <p:cNvPr id="297" name="Google Shape;125;p23_1" descr=""/>
          <p:cNvPicPr/>
          <p:nvPr/>
        </p:nvPicPr>
        <p:blipFill>
          <a:blip r:embed="rId2"/>
          <a:stretch/>
        </p:blipFill>
        <p:spPr>
          <a:xfrm>
            <a:off x="3042720" y="2067840"/>
            <a:ext cx="4320000" cy="1848240"/>
          </a:xfrm>
          <a:prstGeom prst="rect">
            <a:avLst/>
          </a:prstGeom>
          <a:ln w="0">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8" name="Google Shape;130;p24" descr=""/>
          <p:cNvPicPr/>
          <p:nvPr/>
        </p:nvPicPr>
        <p:blipFill>
          <a:blip r:embed="rId1">
            <a:alphaModFix amt="12000"/>
          </a:blip>
          <a:srcRect l="0" t="0" r="0" b="23566"/>
          <a:stretch/>
        </p:blipFill>
        <p:spPr>
          <a:xfrm>
            <a:off x="6847920" y="2666880"/>
            <a:ext cx="2241000" cy="2431440"/>
          </a:xfrm>
          <a:prstGeom prst="rect">
            <a:avLst/>
          </a:prstGeom>
          <a:ln w="0">
            <a:noFill/>
          </a:ln>
        </p:spPr>
      </p:pic>
      <p:sp>
        <p:nvSpPr>
          <p:cNvPr id="299" name="Google Shape;131;p24_1"/>
          <p:cNvSpPr/>
          <p:nvPr/>
        </p:nvSpPr>
        <p:spPr>
          <a:xfrm>
            <a:off x="963000" y="173880"/>
            <a:ext cx="7416720" cy="7657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
        <p:nvSpPr>
          <p:cNvPr id="300" name="Google Shape;132;p24_1"/>
          <p:cNvSpPr/>
          <p:nvPr/>
        </p:nvSpPr>
        <p:spPr>
          <a:xfrm>
            <a:off x="570960" y="1386720"/>
            <a:ext cx="8310240" cy="159264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Un serveur web, c’est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Un homme qui sert les commandes dans les cybercafés.</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Un espace de stockage connecté au web.</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Un outil d’espionnage</a:t>
            </a: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r>
              <a:rPr b="0" lang="fr-FR" sz="2400" spc="-1" strike="noStrike">
                <a:solidFill>
                  <a:srgbClr val="000000"/>
                </a:solidFill>
                <a:latin typeface="Arial"/>
                <a:ea typeface="Arial"/>
              </a:rPr>
              <a:t> </a:t>
            </a:r>
            <a:endParaRPr b="0" lang="fr-FR" sz="2400" spc="-1" strike="noStrike">
              <a:latin typeface="Arial"/>
            </a:endParaRPr>
          </a:p>
          <a:p>
            <a:pPr>
              <a:lnSpc>
                <a:spcPct val="100000"/>
              </a:lnSpc>
              <a:tabLst>
                <a:tab algn="l" pos="0"/>
              </a:tabLst>
            </a:pP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0" name="Google Shape;66;p15_0" descr=""/>
          <p:cNvPicPr/>
          <p:nvPr/>
        </p:nvPicPr>
        <p:blipFill>
          <a:blip r:embed="rId1">
            <a:alphaModFix amt="12000"/>
          </a:blip>
          <a:srcRect l="0" t="0" r="0" b="23566"/>
          <a:stretch/>
        </p:blipFill>
        <p:spPr>
          <a:xfrm>
            <a:off x="6847920" y="2666880"/>
            <a:ext cx="2241000" cy="2431440"/>
          </a:xfrm>
          <a:prstGeom prst="rect">
            <a:avLst/>
          </a:prstGeom>
          <a:ln w="0">
            <a:noFill/>
          </a:ln>
        </p:spPr>
      </p:pic>
      <p:sp>
        <p:nvSpPr>
          <p:cNvPr id="201" name="Google Shape;67;p15_0"/>
          <p:cNvSpPr/>
          <p:nvPr/>
        </p:nvSpPr>
        <p:spPr>
          <a:xfrm>
            <a:off x="900000" y="489240"/>
            <a:ext cx="7416720" cy="7657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Interconnaissance</a:t>
            </a:r>
            <a:endParaRPr b="0" lang="fr-FR" sz="3600" spc="-1" strike="noStrike">
              <a:latin typeface="Arial"/>
            </a:endParaRPr>
          </a:p>
        </p:txBody>
      </p:sp>
      <p:sp>
        <p:nvSpPr>
          <p:cNvPr id="202" name=""/>
          <p:cNvSpPr/>
          <p:nvPr/>
        </p:nvSpPr>
        <p:spPr>
          <a:xfrm>
            <a:off x="900000" y="1620000"/>
            <a:ext cx="7374960" cy="1365120"/>
          </a:xfrm>
          <a:prstGeom prst="rect">
            <a:avLst/>
          </a:prstGeom>
          <a:noFill/>
          <a:ln w="0">
            <a:noFill/>
          </a:ln>
        </p:spPr>
        <p:style>
          <a:lnRef idx="0"/>
          <a:fillRef idx="0"/>
          <a:effectRef idx="0"/>
          <a:fontRef idx="minor"/>
        </p:style>
      </p:sp>
      <p:sp>
        <p:nvSpPr>
          <p:cNvPr id="203" name=""/>
          <p:cNvSpPr/>
          <p:nvPr/>
        </p:nvSpPr>
        <p:spPr>
          <a:xfrm>
            <a:off x="267840" y="1980000"/>
            <a:ext cx="8511840" cy="34344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fr-FR" sz="3600" spc="-1" strike="noStrike">
                <a:solidFill>
                  <a:srgbClr val="000000"/>
                </a:solidFill>
                <a:latin typeface="Arial"/>
                <a:ea typeface="DejaVu Sans"/>
              </a:rPr>
              <a:t>Choisissez une carte et</a:t>
            </a:r>
            <a:endParaRPr b="0" lang="fr-FR" sz="3600" spc="-1" strike="noStrike">
              <a:latin typeface="Arial"/>
            </a:endParaRPr>
          </a:p>
          <a:p>
            <a:pPr algn="ctr">
              <a:lnSpc>
                <a:spcPct val="100000"/>
              </a:lnSpc>
            </a:pPr>
            <a:r>
              <a:rPr b="1" lang="fr-FR" sz="3600" spc="-1" strike="noStrike">
                <a:solidFill>
                  <a:srgbClr val="000000"/>
                </a:solidFill>
                <a:latin typeface="Arial"/>
                <a:ea typeface="DejaVu Sans"/>
              </a:rPr>
              <a:t>classez-vous selon l’ordre alphabétique de vos prénoms</a:t>
            </a: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1" name="Google Shape;137;p25" descr=""/>
          <p:cNvPicPr/>
          <p:nvPr/>
        </p:nvPicPr>
        <p:blipFill>
          <a:blip r:embed="rId1">
            <a:alphaModFix amt="12000"/>
          </a:blip>
          <a:srcRect l="0" t="0" r="0" b="23566"/>
          <a:stretch/>
        </p:blipFill>
        <p:spPr>
          <a:xfrm>
            <a:off x="6847920" y="2666880"/>
            <a:ext cx="2241000" cy="2431440"/>
          </a:xfrm>
          <a:prstGeom prst="rect">
            <a:avLst/>
          </a:prstGeom>
          <a:ln w="0">
            <a:noFill/>
          </a:ln>
        </p:spPr>
      </p:pic>
      <p:sp>
        <p:nvSpPr>
          <p:cNvPr id="302" name="Google Shape;138;p25_2"/>
          <p:cNvSpPr/>
          <p:nvPr/>
        </p:nvSpPr>
        <p:spPr>
          <a:xfrm>
            <a:off x="963000" y="173880"/>
            <a:ext cx="7416720" cy="7657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
        <p:nvSpPr>
          <p:cNvPr id="303" name="Google Shape;139;p25_0"/>
          <p:cNvSpPr/>
          <p:nvPr/>
        </p:nvSpPr>
        <p:spPr>
          <a:xfrm>
            <a:off x="570960" y="1386720"/>
            <a:ext cx="8310240" cy="159264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Un serveur web, c’est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Un homme qui sert les commandes dans les cybercafés.</a:t>
            </a:r>
            <a:endParaRPr b="0" lang="fr-FR" sz="2400" spc="-1" strike="noStrike">
              <a:latin typeface="Arial"/>
            </a:endParaRPr>
          </a:p>
          <a:p>
            <a:pPr marL="457200" indent="-376920">
              <a:lnSpc>
                <a:spcPct val="150000"/>
              </a:lnSpc>
              <a:buClr>
                <a:srgbClr val="6aa84f"/>
              </a:buClr>
              <a:buFont typeface="Arial"/>
              <a:buAutoNum type="arabicPeriod"/>
              <a:tabLst>
                <a:tab algn="l" pos="0"/>
              </a:tabLst>
            </a:pPr>
            <a:r>
              <a:rPr b="0" lang="fr-FR" sz="2400" spc="-1" strike="noStrike">
                <a:solidFill>
                  <a:srgbClr val="6aa84f"/>
                </a:solidFill>
                <a:latin typeface="Arial"/>
                <a:ea typeface="Arial"/>
              </a:rPr>
              <a:t>Un espace de stockage connecté </a:t>
            </a:r>
            <a:endParaRPr b="0" lang="fr-FR" sz="2400" spc="-1" strike="noStrike">
              <a:latin typeface="Arial"/>
            </a:endParaRPr>
          </a:p>
          <a:p>
            <a:pPr marL="457200">
              <a:lnSpc>
                <a:spcPct val="150000"/>
              </a:lnSpc>
              <a:tabLst>
                <a:tab algn="l" pos="0"/>
              </a:tabLst>
            </a:pPr>
            <a:r>
              <a:rPr b="0" lang="fr-FR" sz="2400" spc="-1" strike="noStrike">
                <a:solidFill>
                  <a:srgbClr val="6aa84f"/>
                </a:solidFill>
                <a:latin typeface="Arial"/>
                <a:ea typeface="Arial"/>
              </a:rPr>
              <a:t>au web (+ logiciel).</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Un outil d’espionnage</a:t>
            </a:r>
            <a:endParaRPr b="0" lang="fr-FR" sz="2400" spc="-1" strike="noStrike">
              <a:latin typeface="Arial"/>
            </a:endParaRPr>
          </a:p>
          <a:p>
            <a:pPr>
              <a:lnSpc>
                <a:spcPct val="150000"/>
              </a:lnSpc>
              <a:tabLst>
                <a:tab algn="l" pos="0"/>
              </a:tabLst>
            </a:pP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r>
              <a:rPr b="0" lang="fr-FR" sz="2400" spc="-1" strike="noStrike">
                <a:solidFill>
                  <a:srgbClr val="000000"/>
                </a:solidFill>
                <a:latin typeface="Arial"/>
                <a:ea typeface="Arial"/>
              </a:rPr>
              <a:t> </a:t>
            </a:r>
            <a:endParaRPr b="0" lang="fr-FR" sz="2400" spc="-1" strike="noStrike">
              <a:latin typeface="Arial"/>
            </a:endParaRPr>
          </a:p>
          <a:p>
            <a:pPr>
              <a:lnSpc>
                <a:spcPct val="100000"/>
              </a:lnSpc>
              <a:tabLst>
                <a:tab algn="l" pos="0"/>
              </a:tabLst>
            </a:pPr>
            <a:endParaRPr b="0" lang="fr-FR" sz="2400" spc="-1" strike="noStrike">
              <a:latin typeface="Arial"/>
            </a:endParaRPr>
          </a:p>
        </p:txBody>
      </p:sp>
      <p:pic>
        <p:nvPicPr>
          <p:cNvPr id="304" name="Google Shape;140;p25_0" descr="datacenter.jpg"/>
          <p:cNvPicPr/>
          <p:nvPr/>
        </p:nvPicPr>
        <p:blipFill>
          <a:blip r:embed="rId2"/>
          <a:stretch/>
        </p:blipFill>
        <p:spPr>
          <a:xfrm>
            <a:off x="5765400" y="2809080"/>
            <a:ext cx="3323520" cy="221472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5" name="Google Shape;145;p26" descr=""/>
          <p:cNvPicPr/>
          <p:nvPr/>
        </p:nvPicPr>
        <p:blipFill>
          <a:blip r:embed="rId1">
            <a:alphaModFix amt="12000"/>
          </a:blip>
          <a:srcRect l="0" t="0" r="0" b="23566"/>
          <a:stretch/>
        </p:blipFill>
        <p:spPr>
          <a:xfrm>
            <a:off x="6847920" y="2666880"/>
            <a:ext cx="2241000" cy="2431440"/>
          </a:xfrm>
          <a:prstGeom prst="rect">
            <a:avLst/>
          </a:prstGeom>
          <a:ln w="0">
            <a:noFill/>
          </a:ln>
        </p:spPr>
      </p:pic>
      <p:sp>
        <p:nvSpPr>
          <p:cNvPr id="306" name="Google Shape;146;p26_0"/>
          <p:cNvSpPr/>
          <p:nvPr/>
        </p:nvSpPr>
        <p:spPr>
          <a:xfrm>
            <a:off x="963000" y="173880"/>
            <a:ext cx="7416720" cy="7657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
        <p:nvSpPr>
          <p:cNvPr id="307" name="Google Shape;147;p26_0"/>
          <p:cNvSpPr/>
          <p:nvPr/>
        </p:nvSpPr>
        <p:spPr>
          <a:xfrm>
            <a:off x="570960" y="1386720"/>
            <a:ext cx="8518320" cy="159264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Le cloud, c’est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Une marque de téléphone</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Une multitude d’ordinateurs connectés ensemble </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un système d’exploitation libre </a:t>
            </a: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r>
              <a:rPr b="0" lang="fr-FR" sz="2400" spc="-1" strike="noStrike">
                <a:solidFill>
                  <a:srgbClr val="000000"/>
                </a:solidFill>
                <a:latin typeface="Arial"/>
                <a:ea typeface="Arial"/>
              </a:rPr>
              <a:t> </a:t>
            </a:r>
            <a:endParaRPr b="0" lang="fr-FR" sz="2400" spc="-1" strike="noStrike">
              <a:latin typeface="Arial"/>
            </a:endParaRPr>
          </a:p>
          <a:p>
            <a:pPr>
              <a:lnSpc>
                <a:spcPct val="100000"/>
              </a:lnSpc>
              <a:tabLst>
                <a:tab algn="l" pos="0"/>
              </a:tabLst>
            </a:pP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8" name="Google Shape;152;p27" descr=""/>
          <p:cNvPicPr/>
          <p:nvPr/>
        </p:nvPicPr>
        <p:blipFill>
          <a:blip r:embed="rId1">
            <a:alphaModFix amt="12000"/>
          </a:blip>
          <a:srcRect l="0" t="0" r="0" b="23566"/>
          <a:stretch/>
        </p:blipFill>
        <p:spPr>
          <a:xfrm>
            <a:off x="6847920" y="2666880"/>
            <a:ext cx="2241000" cy="2431440"/>
          </a:xfrm>
          <a:prstGeom prst="rect">
            <a:avLst/>
          </a:prstGeom>
          <a:ln w="0">
            <a:noFill/>
          </a:ln>
        </p:spPr>
      </p:pic>
      <p:sp>
        <p:nvSpPr>
          <p:cNvPr id="309" name="Google Shape;153;p27_1"/>
          <p:cNvSpPr/>
          <p:nvPr/>
        </p:nvSpPr>
        <p:spPr>
          <a:xfrm>
            <a:off x="963000" y="173880"/>
            <a:ext cx="7416720" cy="7657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
        <p:nvSpPr>
          <p:cNvPr id="310" name="Google Shape;154;p27_1"/>
          <p:cNvSpPr/>
          <p:nvPr/>
        </p:nvSpPr>
        <p:spPr>
          <a:xfrm>
            <a:off x="570960" y="1386720"/>
            <a:ext cx="8310240" cy="159264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Le cloud, c’est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Une marque de téléphone</a:t>
            </a:r>
            <a:endParaRPr b="0" lang="fr-FR" sz="2400" spc="-1" strike="noStrike">
              <a:latin typeface="Arial"/>
            </a:endParaRPr>
          </a:p>
          <a:p>
            <a:pPr marL="457200" indent="-376920">
              <a:lnSpc>
                <a:spcPct val="150000"/>
              </a:lnSpc>
              <a:buClr>
                <a:srgbClr val="6aa84f"/>
              </a:buClr>
              <a:buFont typeface="Arial"/>
              <a:buAutoNum type="arabicPeriod"/>
              <a:tabLst>
                <a:tab algn="l" pos="0"/>
              </a:tabLst>
            </a:pPr>
            <a:r>
              <a:rPr b="0" lang="fr-FR" sz="2400" spc="-1" strike="noStrike">
                <a:solidFill>
                  <a:srgbClr val="6aa84f"/>
                </a:solidFill>
                <a:latin typeface="Arial"/>
                <a:ea typeface="Arial"/>
              </a:rPr>
              <a:t>Une multitude d’ordinateurs connectés ensemble pour mutualiser leur puissance de calcul et leur capacité de stockage</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un système d’exploitation libre </a:t>
            </a:r>
            <a:endParaRPr b="0" lang="fr-FR" sz="2400" spc="-1" strike="noStrike">
              <a:latin typeface="Arial"/>
            </a:endParaRPr>
          </a:p>
          <a:p>
            <a:pPr marL="457200">
              <a:lnSpc>
                <a:spcPct val="150000"/>
              </a:lnSpc>
              <a:tabLst>
                <a:tab algn="l" pos="0"/>
              </a:tabLst>
            </a:pPr>
            <a:endParaRPr b="0" lang="fr-FR" sz="2400" spc="-1" strike="noStrike">
              <a:latin typeface="Arial"/>
            </a:endParaRPr>
          </a:p>
          <a:p>
            <a:pPr marL="457200">
              <a:lnSpc>
                <a:spcPct val="100000"/>
              </a:lnSpc>
              <a:tabLst>
                <a:tab algn="l" pos="0"/>
              </a:tabLst>
            </a:pPr>
            <a:endParaRPr b="0" lang="fr-FR" sz="2400" spc="-1" strike="noStrike">
              <a:latin typeface="Arial"/>
            </a:endParaRPr>
          </a:p>
          <a:p>
            <a:pPr marL="457200">
              <a:lnSpc>
                <a:spcPct val="100000"/>
              </a:lnSpc>
              <a:tabLst>
                <a:tab algn="l" pos="0"/>
              </a:tabLst>
            </a:pPr>
            <a:r>
              <a:rPr b="0" lang="fr-FR" sz="2400" spc="-1" strike="noStrike">
                <a:solidFill>
                  <a:srgbClr val="000000"/>
                </a:solidFill>
                <a:latin typeface="Arial"/>
                <a:ea typeface="Arial"/>
              </a:rPr>
              <a:t> </a:t>
            </a:r>
            <a:endParaRPr b="0" lang="fr-FR" sz="2400" spc="-1" strike="noStrike">
              <a:latin typeface="Arial"/>
            </a:endParaRPr>
          </a:p>
          <a:p>
            <a:pPr marL="457200">
              <a:lnSpc>
                <a:spcPct val="100000"/>
              </a:lnSpc>
              <a:tabLst>
                <a:tab algn="l" pos="0"/>
              </a:tabLst>
            </a:pPr>
            <a:endParaRPr b="0" lang="fr-FR" sz="2400" spc="-1" strike="noStrike">
              <a:latin typeface="Arial"/>
            </a:endParaRPr>
          </a:p>
        </p:txBody>
      </p:sp>
      <p:pic>
        <p:nvPicPr>
          <p:cNvPr id="311" name="Google Shape;155;p27_1" descr=""/>
          <p:cNvPicPr/>
          <p:nvPr/>
        </p:nvPicPr>
        <p:blipFill>
          <a:blip r:embed="rId2"/>
          <a:stretch/>
        </p:blipFill>
        <p:spPr>
          <a:xfrm>
            <a:off x="5502240" y="945360"/>
            <a:ext cx="1847880" cy="184788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2" name="Google Shape;160;p28" descr=""/>
          <p:cNvPicPr/>
          <p:nvPr/>
        </p:nvPicPr>
        <p:blipFill>
          <a:blip r:embed="rId1">
            <a:alphaModFix amt="12000"/>
          </a:blip>
          <a:srcRect l="0" t="0" r="0" b="23566"/>
          <a:stretch/>
        </p:blipFill>
        <p:spPr>
          <a:xfrm>
            <a:off x="6847920" y="2666880"/>
            <a:ext cx="2241000" cy="2431440"/>
          </a:xfrm>
          <a:prstGeom prst="rect">
            <a:avLst/>
          </a:prstGeom>
          <a:ln w="0">
            <a:noFill/>
          </a:ln>
        </p:spPr>
      </p:pic>
      <p:sp>
        <p:nvSpPr>
          <p:cNvPr id="313" name="Google Shape;161;p28_1"/>
          <p:cNvSpPr/>
          <p:nvPr/>
        </p:nvSpPr>
        <p:spPr>
          <a:xfrm>
            <a:off x="963000" y="173880"/>
            <a:ext cx="7416720" cy="7657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
        <p:nvSpPr>
          <p:cNvPr id="314" name="Google Shape;162;p28_1"/>
          <p:cNvSpPr/>
          <p:nvPr/>
        </p:nvSpPr>
        <p:spPr>
          <a:xfrm>
            <a:off x="570960" y="1005480"/>
            <a:ext cx="8310240" cy="159264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Où se trouve la photo d’un Snap entre le moment où j’envoie ce Snap et le moment où il s’affichera sur le smartphone de la personne à qui il est destiné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Sur le smartphone de la personne destinataire</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Sur plusieurs serveurs situés aux quatre coins du Monde </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Dans l’espace</a:t>
            </a:r>
            <a:endParaRPr b="0" lang="fr-FR" sz="2400" spc="-1" strike="noStrike">
              <a:latin typeface="Arial"/>
            </a:endParaRPr>
          </a:p>
          <a:p>
            <a:pPr marL="457200">
              <a:lnSpc>
                <a:spcPct val="150000"/>
              </a:lnSpc>
              <a:tabLst>
                <a:tab algn="l" pos="0"/>
              </a:tabLst>
            </a:pPr>
            <a:endParaRPr b="0" lang="fr-FR" sz="2400" spc="-1" strike="noStrike">
              <a:latin typeface="Arial"/>
            </a:endParaRPr>
          </a:p>
          <a:p>
            <a:pPr marL="457200">
              <a:lnSpc>
                <a:spcPct val="150000"/>
              </a:lnSpc>
              <a:tabLst>
                <a:tab algn="l" pos="0"/>
              </a:tabLst>
            </a:pPr>
            <a:endParaRPr b="0" lang="fr-FR" sz="2400" spc="-1" strike="noStrike">
              <a:latin typeface="Arial"/>
            </a:endParaRPr>
          </a:p>
          <a:p>
            <a:pPr marL="457200">
              <a:lnSpc>
                <a:spcPct val="100000"/>
              </a:lnSpc>
              <a:tabLst>
                <a:tab algn="l" pos="0"/>
              </a:tabLst>
            </a:pPr>
            <a:endParaRPr b="0" lang="fr-FR" sz="2400" spc="-1" strike="noStrike">
              <a:latin typeface="Arial"/>
            </a:endParaRPr>
          </a:p>
          <a:p>
            <a:pPr marL="457200">
              <a:lnSpc>
                <a:spcPct val="100000"/>
              </a:lnSpc>
              <a:tabLst>
                <a:tab algn="l" pos="0"/>
              </a:tabLst>
            </a:pPr>
            <a:endParaRPr b="0" lang="fr-FR" sz="2400" spc="-1" strike="noStrike">
              <a:latin typeface="Arial"/>
            </a:endParaRPr>
          </a:p>
          <a:p>
            <a:pPr marL="457200">
              <a:lnSpc>
                <a:spcPct val="100000"/>
              </a:lnSpc>
              <a:tabLst>
                <a:tab algn="l" pos="0"/>
              </a:tabLst>
            </a:pPr>
            <a:endParaRPr b="0" lang="fr-FR" sz="2400" spc="-1" strike="noStrike">
              <a:latin typeface="Arial"/>
            </a:endParaRPr>
          </a:p>
          <a:p>
            <a:pPr marL="457200">
              <a:lnSpc>
                <a:spcPct val="100000"/>
              </a:lnSpc>
              <a:tabLst>
                <a:tab algn="l" pos="0"/>
              </a:tabLst>
            </a:pPr>
            <a:r>
              <a:rPr b="0" lang="fr-FR" sz="2400" spc="-1" strike="noStrike">
                <a:solidFill>
                  <a:srgbClr val="000000"/>
                </a:solidFill>
                <a:latin typeface="Arial"/>
                <a:ea typeface="Arial"/>
              </a:rPr>
              <a:t> </a:t>
            </a:r>
            <a:endParaRPr b="0" lang="fr-FR" sz="2400" spc="-1" strike="noStrike">
              <a:latin typeface="Arial"/>
            </a:endParaRPr>
          </a:p>
          <a:p>
            <a:pPr marL="457200">
              <a:lnSpc>
                <a:spcPct val="100000"/>
              </a:lnSpc>
              <a:tabLst>
                <a:tab algn="l" pos="0"/>
              </a:tabLst>
            </a:pP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5" name="Google Shape;167;p29" descr=""/>
          <p:cNvPicPr/>
          <p:nvPr/>
        </p:nvPicPr>
        <p:blipFill>
          <a:blip r:embed="rId1">
            <a:alphaModFix amt="12000"/>
          </a:blip>
          <a:srcRect l="0" t="0" r="0" b="23566"/>
          <a:stretch/>
        </p:blipFill>
        <p:spPr>
          <a:xfrm>
            <a:off x="6847920" y="2666880"/>
            <a:ext cx="2241000" cy="2431440"/>
          </a:xfrm>
          <a:prstGeom prst="rect">
            <a:avLst/>
          </a:prstGeom>
          <a:ln w="0">
            <a:noFill/>
          </a:ln>
        </p:spPr>
      </p:pic>
      <p:sp>
        <p:nvSpPr>
          <p:cNvPr id="316" name="Google Shape;168;p29_1"/>
          <p:cNvSpPr/>
          <p:nvPr/>
        </p:nvSpPr>
        <p:spPr>
          <a:xfrm>
            <a:off x="963000" y="173880"/>
            <a:ext cx="7416720" cy="7657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
        <p:nvSpPr>
          <p:cNvPr id="317" name="Google Shape;169;p29_1"/>
          <p:cNvSpPr/>
          <p:nvPr/>
        </p:nvSpPr>
        <p:spPr>
          <a:xfrm>
            <a:off x="570960" y="1005480"/>
            <a:ext cx="8518320" cy="231372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Où se trouve la photo d’un Snap entre le moment où j’envoie ce Snap et le moment où il s’affichera sur le smartphone de la personne à qui il est destiné ?</a:t>
            </a:r>
            <a:endParaRPr b="0" lang="fr-FR" sz="2400" spc="-1" strike="noStrike">
              <a:latin typeface="Arial"/>
            </a:endParaRPr>
          </a:p>
          <a:p>
            <a:pPr>
              <a:lnSpc>
                <a:spcPct val="100000"/>
              </a:lnSpc>
              <a:tabLst>
                <a:tab algn="l" pos="0"/>
              </a:tabLst>
            </a:pP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Sur le smartphone de la personne destinataire</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6aa84f"/>
                </a:solidFill>
                <a:latin typeface="Arial"/>
                <a:ea typeface="Arial"/>
              </a:rPr>
              <a:t>Sur plusieurs serveurs situés </a:t>
            </a:r>
            <a:r>
              <a:rPr b="0" lang="fr-FR" sz="2400" spc="-1" strike="noStrike" u="sng">
                <a:solidFill>
                  <a:srgbClr val="1155cc"/>
                </a:solidFill>
                <a:uFillTx/>
                <a:latin typeface="Arial"/>
                <a:ea typeface="Arial"/>
                <a:hlinkClick r:id="rId2"/>
              </a:rPr>
              <a:t>aux quatre coins du Monde</a:t>
            </a:r>
            <a:r>
              <a:rPr b="0" lang="fr-FR" sz="2400" spc="-1" strike="noStrike">
                <a:solidFill>
                  <a:srgbClr val="6aa84f"/>
                </a:solidFill>
                <a:latin typeface="Arial"/>
                <a:ea typeface="Arial"/>
              </a:rPr>
              <a:t> </a:t>
            </a:r>
            <a:endParaRPr b="0" lang="fr-FR" sz="2400" spc="-1" strike="noStrike">
              <a:latin typeface="Arial"/>
            </a:endParaRPr>
          </a:p>
          <a:p>
            <a:pPr marL="457200" indent="-376920">
              <a:lnSpc>
                <a:spcPct val="150000"/>
              </a:lnSpc>
              <a:buClr>
                <a:srgbClr val="000000"/>
              </a:buClr>
              <a:buFont typeface="Arial"/>
              <a:buAutoNum type="arabicPeriod"/>
              <a:tabLst>
                <a:tab algn="l" pos="0"/>
              </a:tabLst>
            </a:pPr>
            <a:r>
              <a:rPr b="0" lang="fr-FR" sz="2400" spc="-1" strike="noStrike">
                <a:solidFill>
                  <a:srgbClr val="000000"/>
                </a:solidFill>
                <a:latin typeface="Arial"/>
                <a:ea typeface="Arial"/>
              </a:rPr>
              <a:t>Dans l’espace</a:t>
            </a:r>
            <a:endParaRPr b="0" lang="fr-FR" sz="2400" spc="-1" strike="noStrike">
              <a:latin typeface="Arial"/>
            </a:endParaRPr>
          </a:p>
          <a:p>
            <a:pPr marL="457200">
              <a:lnSpc>
                <a:spcPct val="150000"/>
              </a:lnSpc>
              <a:tabLst>
                <a:tab algn="l" pos="0"/>
              </a:tabLst>
            </a:pPr>
            <a:endParaRPr b="0" lang="fr-FR" sz="2400" spc="-1" strike="noStrike">
              <a:latin typeface="Arial"/>
            </a:endParaRPr>
          </a:p>
          <a:p>
            <a:pPr marL="457200">
              <a:lnSpc>
                <a:spcPct val="150000"/>
              </a:lnSpc>
              <a:tabLst>
                <a:tab algn="l" pos="0"/>
              </a:tabLst>
            </a:pPr>
            <a:endParaRPr b="0" lang="fr-FR" sz="2400" spc="-1" strike="noStrike">
              <a:latin typeface="Arial"/>
            </a:endParaRPr>
          </a:p>
          <a:p>
            <a:pPr marL="457200">
              <a:lnSpc>
                <a:spcPct val="150000"/>
              </a:lnSpc>
              <a:tabLst>
                <a:tab algn="l" pos="0"/>
              </a:tabLst>
            </a:pPr>
            <a:endParaRPr b="0" lang="fr-FR" sz="2400" spc="-1" strike="noStrike">
              <a:latin typeface="Arial"/>
            </a:endParaRPr>
          </a:p>
          <a:p>
            <a:pPr marL="457200">
              <a:lnSpc>
                <a:spcPct val="100000"/>
              </a:lnSpc>
              <a:tabLst>
                <a:tab algn="l" pos="0"/>
              </a:tabLst>
            </a:pPr>
            <a:endParaRPr b="0" lang="fr-FR" sz="2400" spc="-1" strike="noStrike">
              <a:latin typeface="Arial"/>
            </a:endParaRPr>
          </a:p>
          <a:p>
            <a:pPr marL="457200">
              <a:lnSpc>
                <a:spcPct val="100000"/>
              </a:lnSpc>
              <a:tabLst>
                <a:tab algn="l" pos="0"/>
              </a:tabLst>
            </a:pPr>
            <a:endParaRPr b="0" lang="fr-FR" sz="2400" spc="-1" strike="noStrike">
              <a:latin typeface="Arial"/>
            </a:endParaRPr>
          </a:p>
          <a:p>
            <a:pPr marL="457200">
              <a:lnSpc>
                <a:spcPct val="100000"/>
              </a:lnSpc>
              <a:tabLst>
                <a:tab algn="l" pos="0"/>
              </a:tabLst>
            </a:pPr>
            <a:endParaRPr b="0" lang="fr-FR" sz="2400" spc="-1" strike="noStrike">
              <a:latin typeface="Arial"/>
            </a:endParaRPr>
          </a:p>
          <a:p>
            <a:pPr marL="457200">
              <a:lnSpc>
                <a:spcPct val="100000"/>
              </a:lnSpc>
              <a:tabLst>
                <a:tab algn="l" pos="0"/>
              </a:tabLst>
            </a:pPr>
            <a:r>
              <a:rPr b="0" lang="fr-FR" sz="2400" spc="-1" strike="noStrike">
                <a:solidFill>
                  <a:srgbClr val="000000"/>
                </a:solidFill>
                <a:latin typeface="Arial"/>
                <a:ea typeface="Arial"/>
              </a:rPr>
              <a:t> </a:t>
            </a:r>
            <a:endParaRPr b="0" lang="fr-FR" sz="2400" spc="-1" strike="noStrike">
              <a:latin typeface="Arial"/>
            </a:endParaRPr>
          </a:p>
          <a:p>
            <a:pPr marL="457200">
              <a:lnSpc>
                <a:spcPct val="100000"/>
              </a:lnSpc>
              <a:tabLst>
                <a:tab algn="l" pos="0"/>
              </a:tabLst>
            </a:pP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8" name="Google Shape;174;p30_0" descr=""/>
          <p:cNvPicPr/>
          <p:nvPr/>
        </p:nvPicPr>
        <p:blipFill>
          <a:blip r:embed="rId1">
            <a:alphaModFix amt="12000"/>
          </a:blip>
          <a:srcRect l="0" t="0" r="0" b="23587"/>
          <a:stretch/>
        </p:blipFill>
        <p:spPr>
          <a:xfrm>
            <a:off x="6847920" y="2666880"/>
            <a:ext cx="2238840" cy="2429280"/>
          </a:xfrm>
          <a:prstGeom prst="rect">
            <a:avLst/>
          </a:prstGeom>
          <a:ln w="0">
            <a:noFill/>
          </a:ln>
        </p:spPr>
      </p:pic>
      <p:sp>
        <p:nvSpPr>
          <p:cNvPr id="319" name="Google Shape;175;p30_2"/>
          <p:cNvSpPr/>
          <p:nvPr/>
        </p:nvSpPr>
        <p:spPr>
          <a:xfrm>
            <a:off x="312120" y="0"/>
            <a:ext cx="8305560" cy="1421280"/>
          </a:xfrm>
          <a:prstGeom prst="rect">
            <a:avLst/>
          </a:prstGeom>
          <a:noFill/>
          <a:ln w="0">
            <a:noFill/>
          </a:ln>
        </p:spPr>
        <p:style>
          <a:lnRef idx="0"/>
          <a:fillRef idx="0"/>
          <a:effectRef idx="0"/>
          <a:fontRef idx="minor"/>
        </p:style>
        <p:txBody>
          <a:bodyPr lIns="90000" rIns="90000" tIns="91440" bIns="91440" anchor="ctr">
            <a:noAutofit/>
          </a:bodyPr>
          <a:p>
            <a:pPr algn="ctr">
              <a:lnSpc>
                <a:spcPct val="100000"/>
              </a:lnSpc>
              <a:tabLst>
                <a:tab algn="l" pos="0"/>
              </a:tabLst>
            </a:pPr>
            <a:r>
              <a:rPr b="1" lang="fr-FR" sz="3600" spc="-1" strike="noStrike">
                <a:solidFill>
                  <a:srgbClr val="000000"/>
                </a:solidFill>
                <a:latin typeface="Arial"/>
                <a:ea typeface="Arial"/>
              </a:rPr>
              <a:t>Quel trajet pour mon snap ?</a:t>
            </a:r>
            <a:endParaRPr b="0" lang="fr-FR" sz="3600" spc="-1" strike="noStrike">
              <a:latin typeface="Arial"/>
            </a:endParaRPr>
          </a:p>
        </p:txBody>
      </p:sp>
      <p:sp>
        <p:nvSpPr>
          <p:cNvPr id="320" name="Google Shape;176;p30_2"/>
          <p:cNvSpPr/>
          <p:nvPr/>
        </p:nvSpPr>
        <p:spPr>
          <a:xfrm>
            <a:off x="3387960" y="2176200"/>
            <a:ext cx="1370520" cy="862560"/>
          </a:xfrm>
          <a:prstGeom prst="cloudCallout">
            <a:avLst>
              <a:gd name="adj1" fmla="val -20833"/>
              <a:gd name="adj2" fmla="val 62500"/>
            </a:avLst>
          </a:prstGeom>
          <a:solidFill>
            <a:schemeClr val="lt2"/>
          </a:solidFill>
          <a:ln w="9525">
            <a:solidFill>
              <a:srgbClr val="595959"/>
            </a:solidFill>
            <a:round/>
          </a:ln>
        </p:spPr>
        <p:style>
          <a:lnRef idx="0"/>
          <a:fillRef idx="0"/>
          <a:effectRef idx="0"/>
          <a:fontRef idx="minor"/>
        </p:style>
        <p:txBody>
          <a:bodyPr lIns="90000" rIns="90000" tIns="91440" bIns="91440" anchor="ctr">
            <a:noAutofit/>
          </a:bodyPr>
          <a:p>
            <a:pPr>
              <a:lnSpc>
                <a:spcPct val="100000"/>
              </a:lnSpc>
              <a:tabLst>
                <a:tab algn="l" pos="0"/>
              </a:tabLst>
            </a:pPr>
            <a:r>
              <a:rPr b="0" lang="fr-FR" sz="1400" spc="-1" strike="noStrike">
                <a:solidFill>
                  <a:srgbClr val="000000"/>
                </a:solidFill>
                <a:latin typeface="Arial"/>
                <a:ea typeface="Arial"/>
              </a:rPr>
              <a:t>   </a:t>
            </a:r>
            <a:r>
              <a:rPr b="0" lang="fr-FR" sz="1400" spc="-1" strike="noStrike">
                <a:solidFill>
                  <a:srgbClr val="000000"/>
                </a:solidFill>
                <a:latin typeface="Arial"/>
                <a:ea typeface="Arial"/>
              </a:rPr>
              <a:t>Cloud</a:t>
            </a:r>
            <a:endParaRPr b="0" lang="fr-FR" sz="1400" spc="-1" strike="noStrike">
              <a:latin typeface="Arial"/>
            </a:endParaRPr>
          </a:p>
        </p:txBody>
      </p:sp>
      <p:sp>
        <p:nvSpPr>
          <p:cNvPr id="321" name="Google Shape;177;p30_2"/>
          <p:cNvSpPr/>
          <p:nvPr/>
        </p:nvSpPr>
        <p:spPr>
          <a:xfrm rot="15206400">
            <a:off x="621360" y="2645280"/>
            <a:ext cx="1087560" cy="521640"/>
          </a:xfrm>
          <a:prstGeom prst="flowChartPredefinedProcess">
            <a:avLst/>
          </a:prstGeom>
          <a:solidFill>
            <a:srgbClr val="666666"/>
          </a:solidFill>
          <a:ln w="9525">
            <a:solidFill>
              <a:srgbClr val="595959"/>
            </a:solidFill>
            <a:round/>
          </a:ln>
        </p:spPr>
        <p:style>
          <a:lnRef idx="0"/>
          <a:fillRef idx="0"/>
          <a:effectRef idx="0"/>
          <a:fontRef idx="minor"/>
        </p:style>
      </p:sp>
      <p:sp>
        <p:nvSpPr>
          <p:cNvPr id="322" name="Google Shape;178;p30_0"/>
          <p:cNvSpPr/>
          <p:nvPr/>
        </p:nvSpPr>
        <p:spPr>
          <a:xfrm>
            <a:off x="955800" y="2666880"/>
            <a:ext cx="423720" cy="433800"/>
          </a:xfrm>
          <a:prstGeom prst="smileyFace">
            <a:avLst>
              <a:gd name="adj" fmla="val 4653"/>
            </a:avLst>
          </a:prstGeom>
          <a:solidFill>
            <a:srgbClr val="ffff00"/>
          </a:solidFill>
          <a:ln w="9525">
            <a:solidFill>
              <a:srgbClr val="595959"/>
            </a:solidFill>
            <a:round/>
          </a:ln>
        </p:spPr>
        <p:style>
          <a:lnRef idx="0"/>
          <a:fillRef idx="0"/>
          <a:effectRef idx="0"/>
          <a:fontRef idx="minor"/>
        </p:style>
      </p:sp>
      <p:sp>
        <p:nvSpPr>
          <p:cNvPr id="323" name="Google Shape;179;p30_2"/>
          <p:cNvSpPr/>
          <p:nvPr/>
        </p:nvSpPr>
        <p:spPr>
          <a:xfrm rot="17728200">
            <a:off x="6335640" y="2650320"/>
            <a:ext cx="1087560" cy="521640"/>
          </a:xfrm>
          <a:prstGeom prst="flowChartPredefinedProcess">
            <a:avLst/>
          </a:prstGeom>
          <a:solidFill>
            <a:srgbClr val="666666"/>
          </a:solidFill>
          <a:ln w="9525">
            <a:solidFill>
              <a:srgbClr val="999999"/>
            </a:solidFill>
            <a:round/>
          </a:ln>
        </p:spPr>
        <p:style>
          <a:lnRef idx="0"/>
          <a:fillRef idx="0"/>
          <a:effectRef idx="0"/>
          <a:fontRef idx="minor"/>
        </p:style>
      </p:sp>
      <p:sp>
        <p:nvSpPr>
          <p:cNvPr id="324" name="Google Shape;180;p30_2"/>
          <p:cNvSpPr/>
          <p:nvPr/>
        </p:nvSpPr>
        <p:spPr>
          <a:xfrm rot="2520600">
            <a:off x="6683760" y="2674080"/>
            <a:ext cx="423720" cy="433800"/>
          </a:xfrm>
          <a:prstGeom prst="smileyFace">
            <a:avLst>
              <a:gd name="adj" fmla="val 4653"/>
            </a:avLst>
          </a:prstGeom>
          <a:solidFill>
            <a:srgbClr val="ffff00"/>
          </a:solidFill>
          <a:ln w="9525">
            <a:solidFill>
              <a:srgbClr val="595959"/>
            </a:solidFill>
            <a:round/>
          </a:ln>
        </p:spPr>
        <p:style>
          <a:lnRef idx="0"/>
          <a:fillRef idx="0"/>
          <a:effectRef idx="0"/>
          <a:fontRef idx="minor"/>
        </p:style>
      </p:sp>
      <p:sp>
        <p:nvSpPr>
          <p:cNvPr id="325" name="Google Shape;181;p30_2"/>
          <p:cNvSpPr/>
          <p:nvPr/>
        </p:nvSpPr>
        <p:spPr>
          <a:xfrm rot="20853000">
            <a:off x="1954080" y="2663280"/>
            <a:ext cx="1123560" cy="386640"/>
          </a:xfrm>
          <a:prstGeom prst="rightArrow">
            <a:avLst>
              <a:gd name="adj1" fmla="val 50000"/>
              <a:gd name="adj2" fmla="val 50000"/>
            </a:avLst>
          </a:prstGeom>
          <a:solidFill>
            <a:schemeClr val="lt2"/>
          </a:solidFill>
          <a:ln w="9525">
            <a:solidFill>
              <a:srgbClr val="595959"/>
            </a:solidFill>
            <a:round/>
          </a:ln>
        </p:spPr>
        <p:style>
          <a:lnRef idx="0"/>
          <a:fillRef idx="0"/>
          <a:effectRef idx="0"/>
          <a:fontRef idx="minor"/>
        </p:style>
      </p:sp>
      <p:sp>
        <p:nvSpPr>
          <p:cNvPr id="326" name="Google Shape;182;p30_2"/>
          <p:cNvSpPr/>
          <p:nvPr/>
        </p:nvSpPr>
        <p:spPr>
          <a:xfrm rot="736800">
            <a:off x="5178960" y="2531880"/>
            <a:ext cx="1123560" cy="386640"/>
          </a:xfrm>
          <a:prstGeom prst="rightArrow">
            <a:avLst>
              <a:gd name="adj1" fmla="val 50000"/>
              <a:gd name="adj2" fmla="val 50000"/>
            </a:avLst>
          </a:prstGeom>
          <a:solidFill>
            <a:schemeClr val="lt2"/>
          </a:solidFill>
          <a:ln w="9525">
            <a:solidFill>
              <a:srgbClr val="595959"/>
            </a:solidFill>
            <a:round/>
          </a:ln>
        </p:spPr>
        <p:style>
          <a:lnRef idx="0"/>
          <a:fillRef idx="0"/>
          <a:effectRef idx="0"/>
          <a:fontRef idx="minor"/>
        </p:style>
      </p:sp>
      <p:sp>
        <p:nvSpPr>
          <p:cNvPr id="327" name="Google Shape;183;p30_2"/>
          <p:cNvSpPr/>
          <p:nvPr/>
        </p:nvSpPr>
        <p:spPr>
          <a:xfrm>
            <a:off x="594720" y="3786840"/>
            <a:ext cx="1421280" cy="52884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0" lang="fr-FR" sz="1400" spc="-1" strike="noStrike">
                <a:solidFill>
                  <a:srgbClr val="000000"/>
                </a:solidFill>
                <a:latin typeface="Arial"/>
                <a:ea typeface="Arial"/>
              </a:rPr>
              <a:t>Mon téléphone</a:t>
            </a:r>
            <a:endParaRPr b="0" lang="fr-FR" sz="1400" spc="-1" strike="noStrike">
              <a:latin typeface="Arial"/>
            </a:endParaRPr>
          </a:p>
        </p:txBody>
      </p:sp>
      <p:sp>
        <p:nvSpPr>
          <p:cNvPr id="328" name="Google Shape;184;p30_2"/>
          <p:cNvSpPr/>
          <p:nvPr/>
        </p:nvSpPr>
        <p:spPr>
          <a:xfrm>
            <a:off x="6050520" y="3737160"/>
            <a:ext cx="1421280" cy="52884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0" lang="fr-FR" sz="1400" spc="-1" strike="noStrike">
                <a:solidFill>
                  <a:srgbClr val="000000"/>
                </a:solidFill>
                <a:latin typeface="Arial"/>
                <a:ea typeface="Arial"/>
              </a:rPr>
              <a:t>Le téléphone de mon ami </a:t>
            </a:r>
            <a:endParaRPr b="0" lang="fr-FR" sz="1400" spc="-1" strike="noStrike">
              <a:latin typeface="Arial"/>
            </a:endParaRPr>
          </a:p>
        </p:txBody>
      </p:sp>
      <p:sp>
        <p:nvSpPr>
          <p:cNvPr id="329" name="Google Shape;185;p30_2"/>
          <p:cNvSpPr/>
          <p:nvPr/>
        </p:nvSpPr>
        <p:spPr>
          <a:xfrm>
            <a:off x="2930400" y="3453120"/>
            <a:ext cx="608400" cy="616680"/>
          </a:xfrm>
          <a:prstGeom prst="cube">
            <a:avLst>
              <a:gd name="adj" fmla="val 25000"/>
            </a:avLst>
          </a:prstGeom>
          <a:solidFill>
            <a:schemeClr val="lt2"/>
          </a:solidFill>
          <a:ln w="9525">
            <a:solidFill>
              <a:srgbClr val="595959"/>
            </a:solidFill>
            <a:round/>
          </a:ln>
        </p:spPr>
        <p:style>
          <a:lnRef idx="0"/>
          <a:fillRef idx="0"/>
          <a:effectRef idx="0"/>
          <a:fontRef idx="minor"/>
        </p:style>
        <p:txBody>
          <a:bodyPr lIns="90000" rIns="90000" tIns="91440" bIns="91440" anchor="ctr">
            <a:noAutofit/>
          </a:bodyPr>
          <a:p>
            <a:pPr algn="ctr">
              <a:lnSpc>
                <a:spcPct val="100000"/>
              </a:lnSpc>
              <a:tabLst>
                <a:tab algn="l" pos="0"/>
              </a:tabLst>
            </a:pPr>
            <a:r>
              <a:rPr b="0" lang="fr-FR" sz="600" spc="-1" strike="noStrike">
                <a:solidFill>
                  <a:srgbClr val="000000"/>
                </a:solidFill>
                <a:latin typeface="Arial"/>
                <a:ea typeface="Arial"/>
              </a:rPr>
              <a:t>Serveur A</a:t>
            </a:r>
            <a:endParaRPr b="0" lang="fr-FR" sz="600" spc="-1" strike="noStrike">
              <a:latin typeface="Arial"/>
            </a:endParaRPr>
          </a:p>
        </p:txBody>
      </p:sp>
      <p:sp>
        <p:nvSpPr>
          <p:cNvPr id="330" name="Google Shape;186;p30_2"/>
          <p:cNvSpPr/>
          <p:nvPr/>
        </p:nvSpPr>
        <p:spPr>
          <a:xfrm rot="7047600">
            <a:off x="3128400" y="3057120"/>
            <a:ext cx="483840" cy="106920"/>
          </a:xfrm>
          <a:prstGeom prst="rightArrow">
            <a:avLst>
              <a:gd name="adj1" fmla="val 50000"/>
              <a:gd name="adj2" fmla="val 50000"/>
            </a:avLst>
          </a:prstGeom>
          <a:solidFill>
            <a:schemeClr val="lt2"/>
          </a:solidFill>
          <a:ln w="9525">
            <a:solidFill>
              <a:srgbClr val="595959"/>
            </a:solidFill>
            <a:round/>
          </a:ln>
        </p:spPr>
        <p:style>
          <a:lnRef idx="0"/>
          <a:fillRef idx="0"/>
          <a:effectRef idx="0"/>
          <a:fontRef idx="minor"/>
        </p:style>
      </p:sp>
      <p:sp>
        <p:nvSpPr>
          <p:cNvPr id="331" name="Google Shape;187;p30_2"/>
          <p:cNvSpPr/>
          <p:nvPr/>
        </p:nvSpPr>
        <p:spPr>
          <a:xfrm rot="17751000">
            <a:off x="3223080" y="3151080"/>
            <a:ext cx="484200" cy="106920"/>
          </a:xfrm>
          <a:prstGeom prst="rightArrow">
            <a:avLst>
              <a:gd name="adj1" fmla="val 50000"/>
              <a:gd name="adj2" fmla="val 50000"/>
            </a:avLst>
          </a:prstGeom>
          <a:solidFill>
            <a:schemeClr val="lt2"/>
          </a:solidFill>
          <a:ln w="9525">
            <a:solidFill>
              <a:srgbClr val="595959"/>
            </a:solidFill>
            <a:round/>
          </a:ln>
        </p:spPr>
        <p:style>
          <a:lnRef idx="0"/>
          <a:fillRef idx="0"/>
          <a:effectRef idx="0"/>
          <a:fontRef idx="minor"/>
        </p:style>
      </p:sp>
      <p:sp>
        <p:nvSpPr>
          <p:cNvPr id="332" name="Google Shape;188;p30_2"/>
          <p:cNvSpPr/>
          <p:nvPr/>
        </p:nvSpPr>
        <p:spPr>
          <a:xfrm rot="5284800">
            <a:off x="3814200" y="3279960"/>
            <a:ext cx="484200" cy="106560"/>
          </a:xfrm>
          <a:prstGeom prst="rightArrow">
            <a:avLst>
              <a:gd name="adj1" fmla="val 50000"/>
              <a:gd name="adj2" fmla="val 50000"/>
            </a:avLst>
          </a:prstGeom>
          <a:solidFill>
            <a:schemeClr val="lt2"/>
          </a:solidFill>
          <a:ln w="9525">
            <a:solidFill>
              <a:srgbClr val="595959"/>
            </a:solidFill>
            <a:round/>
          </a:ln>
        </p:spPr>
        <p:style>
          <a:lnRef idx="0"/>
          <a:fillRef idx="0"/>
          <a:effectRef idx="0"/>
          <a:fontRef idx="minor"/>
        </p:style>
      </p:sp>
      <p:sp>
        <p:nvSpPr>
          <p:cNvPr id="333" name="Google Shape;189;p30_2"/>
          <p:cNvSpPr/>
          <p:nvPr/>
        </p:nvSpPr>
        <p:spPr>
          <a:xfrm rot="15988200">
            <a:off x="3938760" y="3309120"/>
            <a:ext cx="484200" cy="106920"/>
          </a:xfrm>
          <a:prstGeom prst="rightArrow">
            <a:avLst>
              <a:gd name="adj1" fmla="val 50000"/>
              <a:gd name="adj2" fmla="val 50000"/>
            </a:avLst>
          </a:prstGeom>
          <a:solidFill>
            <a:schemeClr val="lt2"/>
          </a:solidFill>
          <a:ln w="9525">
            <a:solidFill>
              <a:srgbClr val="595959"/>
            </a:solidFill>
            <a:round/>
          </a:ln>
        </p:spPr>
        <p:style>
          <a:lnRef idx="0"/>
          <a:fillRef idx="0"/>
          <a:effectRef idx="0"/>
          <a:fontRef idx="minor"/>
        </p:style>
      </p:sp>
      <p:sp>
        <p:nvSpPr>
          <p:cNvPr id="334" name="Google Shape;190;p30_2"/>
          <p:cNvSpPr/>
          <p:nvPr/>
        </p:nvSpPr>
        <p:spPr>
          <a:xfrm rot="3528000">
            <a:off x="4395240" y="3073320"/>
            <a:ext cx="483840" cy="106920"/>
          </a:xfrm>
          <a:prstGeom prst="rightArrow">
            <a:avLst>
              <a:gd name="adj1" fmla="val 50000"/>
              <a:gd name="adj2" fmla="val 50000"/>
            </a:avLst>
          </a:prstGeom>
          <a:solidFill>
            <a:schemeClr val="lt2"/>
          </a:solidFill>
          <a:ln w="9525">
            <a:solidFill>
              <a:srgbClr val="595959"/>
            </a:solidFill>
            <a:round/>
          </a:ln>
        </p:spPr>
        <p:style>
          <a:lnRef idx="0"/>
          <a:fillRef idx="0"/>
          <a:effectRef idx="0"/>
          <a:fontRef idx="minor"/>
        </p:style>
      </p:sp>
      <p:sp>
        <p:nvSpPr>
          <p:cNvPr id="335" name="Google Shape;191;p30_2"/>
          <p:cNvSpPr/>
          <p:nvPr/>
        </p:nvSpPr>
        <p:spPr>
          <a:xfrm rot="14230200">
            <a:off x="4524120" y="3040920"/>
            <a:ext cx="484200" cy="106920"/>
          </a:xfrm>
          <a:prstGeom prst="rightArrow">
            <a:avLst>
              <a:gd name="adj1" fmla="val 50000"/>
              <a:gd name="adj2" fmla="val 50000"/>
            </a:avLst>
          </a:prstGeom>
          <a:solidFill>
            <a:schemeClr val="lt2"/>
          </a:solidFill>
          <a:ln w="9525">
            <a:solidFill>
              <a:srgbClr val="595959"/>
            </a:solidFill>
            <a:round/>
          </a:ln>
        </p:spPr>
        <p:style>
          <a:lnRef idx="0"/>
          <a:fillRef idx="0"/>
          <a:effectRef idx="0"/>
          <a:fontRef idx="minor"/>
        </p:style>
      </p:sp>
      <p:sp>
        <p:nvSpPr>
          <p:cNvPr id="336" name="Google Shape;192;p30_2"/>
          <p:cNvSpPr/>
          <p:nvPr/>
        </p:nvSpPr>
        <p:spPr>
          <a:xfrm>
            <a:off x="3845880" y="3682440"/>
            <a:ext cx="608400" cy="616680"/>
          </a:xfrm>
          <a:prstGeom prst="cube">
            <a:avLst>
              <a:gd name="adj" fmla="val 25000"/>
            </a:avLst>
          </a:prstGeom>
          <a:solidFill>
            <a:schemeClr val="lt2"/>
          </a:solidFill>
          <a:ln w="9525">
            <a:solidFill>
              <a:srgbClr val="595959"/>
            </a:solidFill>
            <a:round/>
          </a:ln>
        </p:spPr>
        <p:style>
          <a:lnRef idx="0"/>
          <a:fillRef idx="0"/>
          <a:effectRef idx="0"/>
          <a:fontRef idx="minor"/>
        </p:style>
        <p:txBody>
          <a:bodyPr lIns="90000" rIns="90000" tIns="91440" bIns="91440" anchor="ctr">
            <a:noAutofit/>
          </a:bodyPr>
          <a:p>
            <a:pPr algn="ctr">
              <a:lnSpc>
                <a:spcPct val="100000"/>
              </a:lnSpc>
              <a:tabLst>
                <a:tab algn="l" pos="0"/>
              </a:tabLst>
            </a:pPr>
            <a:r>
              <a:rPr b="0" lang="fr-FR" sz="600" spc="-1" strike="noStrike">
                <a:solidFill>
                  <a:srgbClr val="000000"/>
                </a:solidFill>
                <a:latin typeface="Arial"/>
                <a:ea typeface="Arial"/>
              </a:rPr>
              <a:t>Serveur B</a:t>
            </a:r>
            <a:endParaRPr b="0" lang="fr-FR" sz="600" spc="-1" strike="noStrike">
              <a:latin typeface="Arial"/>
            </a:endParaRPr>
          </a:p>
        </p:txBody>
      </p:sp>
      <p:sp>
        <p:nvSpPr>
          <p:cNvPr id="337" name="Google Shape;193;p30_2"/>
          <p:cNvSpPr/>
          <p:nvPr/>
        </p:nvSpPr>
        <p:spPr>
          <a:xfrm>
            <a:off x="4589640" y="3453120"/>
            <a:ext cx="608400" cy="616680"/>
          </a:xfrm>
          <a:prstGeom prst="cube">
            <a:avLst>
              <a:gd name="adj" fmla="val 25000"/>
            </a:avLst>
          </a:prstGeom>
          <a:solidFill>
            <a:schemeClr val="lt2"/>
          </a:solidFill>
          <a:ln w="9525">
            <a:solidFill>
              <a:srgbClr val="595959"/>
            </a:solidFill>
            <a:round/>
          </a:ln>
        </p:spPr>
        <p:style>
          <a:lnRef idx="0"/>
          <a:fillRef idx="0"/>
          <a:effectRef idx="0"/>
          <a:fontRef idx="minor"/>
        </p:style>
        <p:txBody>
          <a:bodyPr lIns="90000" rIns="90000" tIns="91440" bIns="91440" anchor="ctr">
            <a:noAutofit/>
          </a:bodyPr>
          <a:p>
            <a:pPr algn="ctr">
              <a:lnSpc>
                <a:spcPct val="100000"/>
              </a:lnSpc>
              <a:tabLst>
                <a:tab algn="l" pos="0"/>
              </a:tabLst>
            </a:pPr>
            <a:r>
              <a:rPr b="0" lang="fr-FR" sz="600" spc="-1" strike="noStrike">
                <a:solidFill>
                  <a:srgbClr val="000000"/>
                </a:solidFill>
                <a:latin typeface="Arial"/>
                <a:ea typeface="Arial"/>
              </a:rPr>
              <a:t>Serveur C</a:t>
            </a:r>
            <a:endParaRPr b="0" lang="fr-FR" sz="600" spc="-1" strike="noStrike">
              <a:latin typeface="Arial"/>
            </a:endParaRPr>
          </a:p>
        </p:txBody>
      </p:sp>
      <p:sp>
        <p:nvSpPr>
          <p:cNvPr id="338" name="Google Shape;178;p30_2"/>
          <p:cNvSpPr/>
          <p:nvPr/>
        </p:nvSpPr>
        <p:spPr>
          <a:xfrm>
            <a:off x="3100320" y="3528000"/>
            <a:ext cx="172440" cy="176760"/>
          </a:xfrm>
          <a:prstGeom prst="smileyFace">
            <a:avLst>
              <a:gd name="adj" fmla="val 4653"/>
            </a:avLst>
          </a:prstGeom>
          <a:solidFill>
            <a:srgbClr val="ffff00"/>
          </a:solidFill>
          <a:ln w="9525">
            <a:solidFill>
              <a:srgbClr val="595959"/>
            </a:solidFill>
            <a:round/>
          </a:ln>
        </p:spPr>
        <p:style>
          <a:lnRef idx="0"/>
          <a:fillRef idx="0"/>
          <a:effectRef idx="0"/>
          <a:fontRef idx="minor"/>
        </p:style>
      </p:sp>
      <p:sp>
        <p:nvSpPr>
          <p:cNvPr id="339" name="Google Shape;178;p30_3"/>
          <p:cNvSpPr/>
          <p:nvPr/>
        </p:nvSpPr>
        <p:spPr>
          <a:xfrm>
            <a:off x="3996000" y="3754440"/>
            <a:ext cx="172440" cy="176760"/>
          </a:xfrm>
          <a:prstGeom prst="smileyFace">
            <a:avLst>
              <a:gd name="adj" fmla="val 4653"/>
            </a:avLst>
          </a:prstGeom>
          <a:solidFill>
            <a:srgbClr val="ffff00"/>
          </a:solidFill>
          <a:ln w="9525">
            <a:solidFill>
              <a:srgbClr val="595959"/>
            </a:solidFill>
            <a:round/>
          </a:ln>
        </p:spPr>
        <p:style>
          <a:lnRef idx="0"/>
          <a:fillRef idx="0"/>
          <a:effectRef idx="0"/>
          <a:fontRef idx="minor"/>
        </p:style>
      </p:sp>
      <p:sp>
        <p:nvSpPr>
          <p:cNvPr id="340" name="Google Shape;178;p30_8"/>
          <p:cNvSpPr/>
          <p:nvPr/>
        </p:nvSpPr>
        <p:spPr>
          <a:xfrm>
            <a:off x="4756320" y="3528000"/>
            <a:ext cx="172440" cy="176760"/>
          </a:xfrm>
          <a:prstGeom prst="smileyFace">
            <a:avLst>
              <a:gd name="adj" fmla="val 4653"/>
            </a:avLst>
          </a:prstGeom>
          <a:solidFill>
            <a:srgbClr val="ffff00"/>
          </a:solidFill>
          <a:ln w="9525">
            <a:solidFill>
              <a:srgbClr val="595959"/>
            </a:solidFill>
            <a:round/>
          </a:ln>
        </p:spPr>
        <p:style>
          <a:lnRef idx="0"/>
          <a:fillRef idx="0"/>
          <a:effectRef idx="0"/>
          <a:fontRef idx="minor"/>
        </p:style>
      </p:sp>
    </p:spTree>
  </p:cSld>
  <mc:AlternateContent>
    <mc:Choice Requires="p14">
      <p:transition spd="slow" p14:dur="2000"/>
    </mc:Choice>
    <mc:Fallback>
      <p:transition spd="slow"/>
    </mc:Fallback>
  </mc:AlternateContent>
  <p:timing>
    <p:tnLst>
      <p:par>
        <p:cTn id="47" dur="indefinite" restart="never" nodeType="tmRoot">
          <p:childTnLst>
            <p:seq>
              <p:cTn id="48" dur="indefinite" nodeType="mainSeq">
                <p:childTnLst>
                  <p:par>
                    <p:cTn id="49" fill="hold">
                      <p:stCondLst>
                        <p:cond delay="indefinite"/>
                      </p:stCondLst>
                      <p:childTnLst>
                        <p:par>
                          <p:cTn id="50" fill="hold">
                            <p:stCondLst>
                              <p:cond delay="0"/>
                            </p:stCondLst>
                            <p:childTnLst>
                              <p:par>
                                <p:cTn id="51" nodeType="clickEffect" fill="hold" presetClass="entr" presetID="10">
                                  <p:stCondLst>
                                    <p:cond delay="0"/>
                                  </p:stCondLst>
                                  <p:childTnLst>
                                    <p:set>
                                      <p:cBhvr>
                                        <p:cTn id="52" dur="1" fill="hold">
                                          <p:stCondLst>
                                            <p:cond delay="0"/>
                                          </p:stCondLst>
                                        </p:cTn>
                                        <p:tgtEl>
                                          <p:spTgt spid="320"/>
                                        </p:tgtEl>
                                        <p:attrNameLst>
                                          <p:attrName>style.visibility</p:attrName>
                                        </p:attrNameLst>
                                      </p:cBhvr>
                                      <p:to>
                                        <p:strVal val="visible"/>
                                      </p:to>
                                    </p:set>
                                    <p:animEffect filter="fade" transition="in">
                                      <p:cBhvr additive="repl">
                                        <p:cTn id="53" dur="1000"/>
                                        <p:tgtEl>
                                          <p:spTgt spid="320"/>
                                        </p:tgtEl>
                                      </p:cBhvr>
                                    </p:animEffect>
                                  </p:childTnLst>
                                </p:cTn>
                              </p:par>
                              <p:par>
                                <p:cTn id="54" nodeType="withEffect" fill="hold" presetClass="entr" presetID="10">
                                  <p:stCondLst>
                                    <p:cond delay="0"/>
                                  </p:stCondLst>
                                  <p:childTnLst>
                                    <p:set>
                                      <p:cBhvr>
                                        <p:cTn id="55" dur="1" fill="hold">
                                          <p:stCondLst>
                                            <p:cond delay="0"/>
                                          </p:stCondLst>
                                        </p:cTn>
                                        <p:tgtEl>
                                          <p:spTgt spid="325"/>
                                        </p:tgtEl>
                                        <p:attrNameLst>
                                          <p:attrName>style.visibility</p:attrName>
                                        </p:attrNameLst>
                                      </p:cBhvr>
                                      <p:to>
                                        <p:strVal val="visible"/>
                                      </p:to>
                                    </p:set>
                                    <p:animEffect filter="fade" transition="in">
                                      <p:cBhvr additive="repl">
                                        <p:cTn id="56" dur="1000"/>
                                        <p:tgtEl>
                                          <p:spTgt spid="325"/>
                                        </p:tgtEl>
                                      </p:cBhvr>
                                    </p:animEffect>
                                  </p:childTnLst>
                                </p:cTn>
                              </p:par>
                              <p:par>
                                <p:cTn id="57" nodeType="withEffect" fill="hold" presetClass="entr" presetID="10">
                                  <p:stCondLst>
                                    <p:cond delay="0"/>
                                  </p:stCondLst>
                                  <p:childTnLst>
                                    <p:set>
                                      <p:cBhvr>
                                        <p:cTn id="58" dur="1" fill="hold">
                                          <p:stCondLst>
                                            <p:cond delay="0"/>
                                          </p:stCondLst>
                                        </p:cTn>
                                        <p:tgtEl>
                                          <p:spTgt spid="326"/>
                                        </p:tgtEl>
                                        <p:attrNameLst>
                                          <p:attrName>style.visibility</p:attrName>
                                        </p:attrNameLst>
                                      </p:cBhvr>
                                      <p:to>
                                        <p:strVal val="visible"/>
                                      </p:to>
                                    </p:set>
                                    <p:animEffect filter="fade" transition="in">
                                      <p:cBhvr additive="repl">
                                        <p:cTn id="59" dur="1000"/>
                                        <p:tgtEl>
                                          <p:spTgt spid="326"/>
                                        </p:tgtEl>
                                      </p:cBhvr>
                                    </p:animEffect>
                                  </p:childTnLst>
                                </p:cTn>
                              </p:par>
                              <p:par>
                                <p:cTn id="60" nodeType="withEffect" fill="hold" presetClass="entr" presetID="10">
                                  <p:stCondLst>
                                    <p:cond delay="0"/>
                                  </p:stCondLst>
                                  <p:childTnLst>
                                    <p:set>
                                      <p:cBhvr>
                                        <p:cTn id="61" dur="1" fill="hold">
                                          <p:stCondLst>
                                            <p:cond delay="0"/>
                                          </p:stCondLst>
                                        </p:cTn>
                                        <p:tgtEl>
                                          <p:spTgt spid="329"/>
                                        </p:tgtEl>
                                        <p:attrNameLst>
                                          <p:attrName>style.visibility</p:attrName>
                                        </p:attrNameLst>
                                      </p:cBhvr>
                                      <p:to>
                                        <p:strVal val="visible"/>
                                      </p:to>
                                    </p:set>
                                    <p:animEffect filter="fade" transition="in">
                                      <p:cBhvr additive="repl">
                                        <p:cTn id="62" dur="1000"/>
                                        <p:tgtEl>
                                          <p:spTgt spid="329"/>
                                        </p:tgtEl>
                                      </p:cBhvr>
                                    </p:animEffect>
                                  </p:childTnLst>
                                </p:cTn>
                              </p:par>
                              <p:par>
                                <p:cTn id="63" nodeType="withEffect" fill="hold" presetClass="entr" presetID="10">
                                  <p:stCondLst>
                                    <p:cond delay="0"/>
                                  </p:stCondLst>
                                  <p:childTnLst>
                                    <p:set>
                                      <p:cBhvr>
                                        <p:cTn id="64" dur="1" fill="hold">
                                          <p:stCondLst>
                                            <p:cond delay="0"/>
                                          </p:stCondLst>
                                        </p:cTn>
                                        <p:tgtEl>
                                          <p:spTgt spid="330"/>
                                        </p:tgtEl>
                                        <p:attrNameLst>
                                          <p:attrName>style.visibility</p:attrName>
                                        </p:attrNameLst>
                                      </p:cBhvr>
                                      <p:to>
                                        <p:strVal val="visible"/>
                                      </p:to>
                                    </p:set>
                                    <p:animEffect filter="fade" transition="in">
                                      <p:cBhvr additive="repl">
                                        <p:cTn id="65" dur="1000"/>
                                        <p:tgtEl>
                                          <p:spTgt spid="330"/>
                                        </p:tgtEl>
                                      </p:cBhvr>
                                    </p:animEffect>
                                  </p:childTnLst>
                                </p:cTn>
                              </p:par>
                              <p:par>
                                <p:cTn id="66" nodeType="withEffect" fill="hold" presetClass="entr" presetID="10">
                                  <p:stCondLst>
                                    <p:cond delay="0"/>
                                  </p:stCondLst>
                                  <p:childTnLst>
                                    <p:set>
                                      <p:cBhvr>
                                        <p:cTn id="67" dur="1" fill="hold">
                                          <p:stCondLst>
                                            <p:cond delay="0"/>
                                          </p:stCondLst>
                                        </p:cTn>
                                        <p:tgtEl>
                                          <p:spTgt spid="331"/>
                                        </p:tgtEl>
                                        <p:attrNameLst>
                                          <p:attrName>style.visibility</p:attrName>
                                        </p:attrNameLst>
                                      </p:cBhvr>
                                      <p:to>
                                        <p:strVal val="visible"/>
                                      </p:to>
                                    </p:set>
                                    <p:animEffect filter="fade" transition="in">
                                      <p:cBhvr additive="repl">
                                        <p:cTn id="68" dur="1000"/>
                                        <p:tgtEl>
                                          <p:spTgt spid="331"/>
                                        </p:tgtEl>
                                      </p:cBhvr>
                                    </p:animEffect>
                                  </p:childTnLst>
                                </p:cTn>
                              </p:par>
                              <p:par>
                                <p:cTn id="69" nodeType="withEffect" fill="hold" presetClass="entr" presetID="10">
                                  <p:stCondLst>
                                    <p:cond delay="0"/>
                                  </p:stCondLst>
                                  <p:childTnLst>
                                    <p:set>
                                      <p:cBhvr>
                                        <p:cTn id="70" dur="1" fill="hold">
                                          <p:stCondLst>
                                            <p:cond delay="0"/>
                                          </p:stCondLst>
                                        </p:cTn>
                                        <p:tgtEl>
                                          <p:spTgt spid="332"/>
                                        </p:tgtEl>
                                        <p:attrNameLst>
                                          <p:attrName>style.visibility</p:attrName>
                                        </p:attrNameLst>
                                      </p:cBhvr>
                                      <p:to>
                                        <p:strVal val="visible"/>
                                      </p:to>
                                    </p:set>
                                    <p:animEffect filter="fade" transition="in">
                                      <p:cBhvr additive="repl">
                                        <p:cTn id="71" dur="1000"/>
                                        <p:tgtEl>
                                          <p:spTgt spid="332"/>
                                        </p:tgtEl>
                                      </p:cBhvr>
                                    </p:animEffect>
                                  </p:childTnLst>
                                </p:cTn>
                              </p:par>
                              <p:par>
                                <p:cTn id="72" nodeType="withEffect" fill="hold" presetClass="entr" presetID="10">
                                  <p:stCondLst>
                                    <p:cond delay="0"/>
                                  </p:stCondLst>
                                  <p:childTnLst>
                                    <p:set>
                                      <p:cBhvr>
                                        <p:cTn id="73" dur="1" fill="hold">
                                          <p:stCondLst>
                                            <p:cond delay="0"/>
                                          </p:stCondLst>
                                        </p:cTn>
                                        <p:tgtEl>
                                          <p:spTgt spid="333"/>
                                        </p:tgtEl>
                                        <p:attrNameLst>
                                          <p:attrName>style.visibility</p:attrName>
                                        </p:attrNameLst>
                                      </p:cBhvr>
                                      <p:to>
                                        <p:strVal val="visible"/>
                                      </p:to>
                                    </p:set>
                                    <p:animEffect filter="fade" transition="in">
                                      <p:cBhvr additive="repl">
                                        <p:cTn id="74" dur="1000"/>
                                        <p:tgtEl>
                                          <p:spTgt spid="333"/>
                                        </p:tgtEl>
                                      </p:cBhvr>
                                    </p:animEffect>
                                  </p:childTnLst>
                                </p:cTn>
                              </p:par>
                              <p:par>
                                <p:cTn id="75" nodeType="withEffect" fill="hold" presetClass="entr" presetID="10">
                                  <p:stCondLst>
                                    <p:cond delay="0"/>
                                  </p:stCondLst>
                                  <p:childTnLst>
                                    <p:set>
                                      <p:cBhvr>
                                        <p:cTn id="76" dur="1" fill="hold">
                                          <p:stCondLst>
                                            <p:cond delay="0"/>
                                          </p:stCondLst>
                                        </p:cTn>
                                        <p:tgtEl>
                                          <p:spTgt spid="334"/>
                                        </p:tgtEl>
                                        <p:attrNameLst>
                                          <p:attrName>style.visibility</p:attrName>
                                        </p:attrNameLst>
                                      </p:cBhvr>
                                      <p:to>
                                        <p:strVal val="visible"/>
                                      </p:to>
                                    </p:set>
                                    <p:animEffect filter="fade" transition="in">
                                      <p:cBhvr additive="repl">
                                        <p:cTn id="77" dur="1000"/>
                                        <p:tgtEl>
                                          <p:spTgt spid="334"/>
                                        </p:tgtEl>
                                      </p:cBhvr>
                                    </p:animEffect>
                                  </p:childTnLst>
                                </p:cTn>
                              </p:par>
                              <p:par>
                                <p:cTn id="78" nodeType="withEffect" fill="hold" presetClass="entr" presetID="10">
                                  <p:stCondLst>
                                    <p:cond delay="0"/>
                                  </p:stCondLst>
                                  <p:childTnLst>
                                    <p:set>
                                      <p:cBhvr>
                                        <p:cTn id="79" dur="1" fill="hold">
                                          <p:stCondLst>
                                            <p:cond delay="0"/>
                                          </p:stCondLst>
                                        </p:cTn>
                                        <p:tgtEl>
                                          <p:spTgt spid="335"/>
                                        </p:tgtEl>
                                        <p:attrNameLst>
                                          <p:attrName>style.visibility</p:attrName>
                                        </p:attrNameLst>
                                      </p:cBhvr>
                                      <p:to>
                                        <p:strVal val="visible"/>
                                      </p:to>
                                    </p:set>
                                    <p:animEffect filter="fade" transition="in">
                                      <p:cBhvr additive="repl">
                                        <p:cTn id="80" dur="1000"/>
                                        <p:tgtEl>
                                          <p:spTgt spid="335"/>
                                        </p:tgtEl>
                                      </p:cBhvr>
                                    </p:animEffect>
                                  </p:childTnLst>
                                </p:cTn>
                              </p:par>
                              <p:par>
                                <p:cTn id="81" nodeType="withEffect" fill="hold" presetClass="entr" presetID="10">
                                  <p:stCondLst>
                                    <p:cond delay="0"/>
                                  </p:stCondLst>
                                  <p:childTnLst>
                                    <p:set>
                                      <p:cBhvr>
                                        <p:cTn id="82" dur="1" fill="hold">
                                          <p:stCondLst>
                                            <p:cond delay="0"/>
                                          </p:stCondLst>
                                        </p:cTn>
                                        <p:tgtEl>
                                          <p:spTgt spid="336"/>
                                        </p:tgtEl>
                                        <p:attrNameLst>
                                          <p:attrName>style.visibility</p:attrName>
                                        </p:attrNameLst>
                                      </p:cBhvr>
                                      <p:to>
                                        <p:strVal val="visible"/>
                                      </p:to>
                                    </p:set>
                                    <p:animEffect filter="fade" transition="in">
                                      <p:cBhvr additive="repl">
                                        <p:cTn id="83" dur="1000"/>
                                        <p:tgtEl>
                                          <p:spTgt spid="336"/>
                                        </p:tgtEl>
                                      </p:cBhvr>
                                    </p:animEffect>
                                  </p:childTnLst>
                                </p:cTn>
                              </p:par>
                              <p:par>
                                <p:cTn id="84" nodeType="withEffect" fill="hold" presetClass="entr" presetID="10">
                                  <p:stCondLst>
                                    <p:cond delay="0"/>
                                  </p:stCondLst>
                                  <p:childTnLst>
                                    <p:set>
                                      <p:cBhvr>
                                        <p:cTn id="85" dur="1" fill="hold">
                                          <p:stCondLst>
                                            <p:cond delay="0"/>
                                          </p:stCondLst>
                                        </p:cTn>
                                        <p:tgtEl>
                                          <p:spTgt spid="337"/>
                                        </p:tgtEl>
                                        <p:attrNameLst>
                                          <p:attrName>style.visibility</p:attrName>
                                        </p:attrNameLst>
                                      </p:cBhvr>
                                      <p:to>
                                        <p:strVal val="visible"/>
                                      </p:to>
                                    </p:set>
                                    <p:animEffect filter="fade" transition="in">
                                      <p:cBhvr additive="repl">
                                        <p:cTn id="86" dur="1000"/>
                                        <p:tgtEl>
                                          <p:spTgt spid="337"/>
                                        </p:tgtEl>
                                      </p:cBhvr>
                                    </p:animEffect>
                                  </p:childTnLst>
                                </p:cTn>
                              </p:par>
                            </p:childTnLst>
                          </p:cTn>
                        </p:par>
                      </p:childTnLst>
                    </p:cTn>
                  </p:par>
                  <p:par>
                    <p:cTn id="87" fill="hold">
                      <p:stCondLst>
                        <p:cond delay="indefinite"/>
                      </p:stCondLst>
                      <p:childTnLst>
                        <p:par>
                          <p:cTn id="88" fill="hold">
                            <p:stCondLst>
                              <p:cond delay="0"/>
                            </p:stCondLst>
                            <p:childTnLst>
                              <p:par>
                                <p:cTn id="89" nodeType="clickEffect" fill="hold" presetClass="entr" presetID="1">
                                  <p:stCondLst>
                                    <p:cond delay="0"/>
                                  </p:stCondLst>
                                  <p:childTnLst>
                                    <p:set>
                                      <p:cBhvr>
                                        <p:cTn id="90" dur="1" fill="hold">
                                          <p:stCondLst>
                                            <p:cond delay="0"/>
                                          </p:stCondLst>
                                        </p:cTn>
                                        <p:tgtEl>
                                          <p:spTgt spid="338"/>
                                        </p:tgtEl>
                                        <p:attrNameLst>
                                          <p:attrName>style.visibility</p:attrName>
                                        </p:attrNameLst>
                                      </p:cBhvr>
                                      <p:to>
                                        <p:strVal val="visible"/>
                                      </p:to>
                                    </p:set>
                                  </p:childTnLst>
                                </p:cTn>
                              </p:par>
                              <p:par>
                                <p:cTn id="91" nodeType="withEffect" fill="hold" presetClass="entr" presetID="1">
                                  <p:stCondLst>
                                    <p:cond delay="0"/>
                                  </p:stCondLst>
                                  <p:childTnLst>
                                    <p:set>
                                      <p:cBhvr>
                                        <p:cTn id="92" dur="1" fill="hold">
                                          <p:stCondLst>
                                            <p:cond delay="0"/>
                                          </p:stCondLst>
                                        </p:cTn>
                                        <p:tgtEl>
                                          <p:spTgt spid="339"/>
                                        </p:tgtEl>
                                        <p:attrNameLst>
                                          <p:attrName>style.visibility</p:attrName>
                                        </p:attrNameLst>
                                      </p:cBhvr>
                                      <p:to>
                                        <p:strVal val="visible"/>
                                      </p:to>
                                    </p:set>
                                  </p:childTnLst>
                                </p:cTn>
                              </p:par>
                              <p:par>
                                <p:cTn id="93" nodeType="withEffect" fill="hold" presetClass="entr" presetID="1">
                                  <p:stCondLst>
                                    <p:cond delay="0"/>
                                  </p:stCondLst>
                                  <p:childTnLst>
                                    <p:set>
                                      <p:cBhvr>
                                        <p:cTn id="94" dur="1" fill="hold">
                                          <p:stCondLst>
                                            <p:cond delay="0"/>
                                          </p:stCondLst>
                                        </p:cTn>
                                        <p:tgtEl>
                                          <p:spTgt spid="34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nodeType="clickEffect" fill="hold" presetClass="entr" presetID="1">
                                  <p:stCondLst>
                                    <p:cond delay="0"/>
                                  </p:stCondLst>
                                  <p:childTnLst>
                                    <p:set>
                                      <p:cBhvr>
                                        <p:cTn id="98" dur="1" fill="hold">
                                          <p:stCondLst>
                                            <p:cond delay="0"/>
                                          </p:stCondLst>
                                        </p:cTn>
                                        <p:tgtEl>
                                          <p:spTgt spid="32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nodeType="clickEffect" fill="hold" presetClass="exit" presetID="1">
                                  <p:stCondLst>
                                    <p:cond delay="0"/>
                                  </p:stCondLst>
                                  <p:childTnLst>
                                    <p:set>
                                      <p:cBhvr>
                                        <p:cTn id="102" dur="1" fill="hold">
                                          <p:stCondLst>
                                            <p:cond delay="0"/>
                                          </p:stCondLst>
                                        </p:cTn>
                                        <p:tgtEl>
                                          <p:spTgt spid="32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nodeType="clickEffect" fill="hold" presetClass="exit" presetID="1">
                                  <p:stCondLst>
                                    <p:cond delay="0"/>
                                  </p:stCondLst>
                                  <p:childTnLst>
                                    <p:set>
                                      <p:cBhvr>
                                        <p:cTn id="106" dur="1" fill="hold">
                                          <p:stCondLst>
                                            <p:cond delay="0"/>
                                          </p:stCondLst>
                                        </p:cTn>
                                        <p:tgtEl>
                                          <p:spTgt spid="32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1" name="Google Shape;198;p31" descr=""/>
          <p:cNvPicPr/>
          <p:nvPr/>
        </p:nvPicPr>
        <p:blipFill>
          <a:blip r:embed="rId1">
            <a:alphaModFix amt="12000"/>
          </a:blip>
          <a:srcRect l="0" t="0" r="0" b="23566"/>
          <a:stretch/>
        </p:blipFill>
        <p:spPr>
          <a:xfrm>
            <a:off x="6847920" y="2666880"/>
            <a:ext cx="2241000" cy="2431440"/>
          </a:xfrm>
          <a:prstGeom prst="rect">
            <a:avLst/>
          </a:prstGeom>
          <a:ln w="0">
            <a:noFill/>
          </a:ln>
        </p:spPr>
      </p:pic>
      <p:sp>
        <p:nvSpPr>
          <p:cNvPr id="342" name="Google Shape;199;p31_1"/>
          <p:cNvSpPr/>
          <p:nvPr/>
        </p:nvSpPr>
        <p:spPr>
          <a:xfrm>
            <a:off x="895680" y="298800"/>
            <a:ext cx="7416720" cy="7657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Dopamine</a:t>
            </a:r>
            <a:endParaRPr b="0" lang="fr-FR" sz="3600" spc="-1" strike="noStrike">
              <a:latin typeface="Arial"/>
            </a:endParaRPr>
          </a:p>
        </p:txBody>
      </p:sp>
      <p:pic>
        <p:nvPicPr>
          <p:cNvPr id="343" name="Google Shape;200;p31_1" descr=""/>
          <p:cNvPicPr/>
          <p:nvPr/>
        </p:nvPicPr>
        <p:blipFill>
          <a:blip r:embed="rId2"/>
          <a:stretch/>
        </p:blipFill>
        <p:spPr>
          <a:xfrm>
            <a:off x="592560" y="1141200"/>
            <a:ext cx="4145760" cy="1457640"/>
          </a:xfrm>
          <a:prstGeom prst="rect">
            <a:avLst/>
          </a:prstGeom>
          <a:ln w="0">
            <a:noFill/>
          </a:ln>
        </p:spPr>
      </p:pic>
      <p:pic>
        <p:nvPicPr>
          <p:cNvPr id="344" name="Google Shape;201;p31_1" descr=""/>
          <p:cNvPicPr/>
          <p:nvPr/>
        </p:nvPicPr>
        <p:blipFill>
          <a:blip r:embed="rId3"/>
          <a:stretch/>
        </p:blipFill>
        <p:spPr>
          <a:xfrm>
            <a:off x="5427000" y="1238760"/>
            <a:ext cx="1897920" cy="1890360"/>
          </a:xfrm>
          <a:prstGeom prst="rect">
            <a:avLst/>
          </a:prstGeom>
          <a:ln w="0">
            <a:noFill/>
          </a:ln>
        </p:spPr>
      </p:pic>
      <p:pic>
        <p:nvPicPr>
          <p:cNvPr id="345" name="Google Shape;202;p31_1" descr=""/>
          <p:cNvPicPr/>
          <p:nvPr/>
        </p:nvPicPr>
        <p:blipFill>
          <a:blip r:embed="rId4"/>
          <a:stretch/>
        </p:blipFill>
        <p:spPr>
          <a:xfrm>
            <a:off x="1277280" y="2952720"/>
            <a:ext cx="3827160" cy="1729080"/>
          </a:xfrm>
          <a:prstGeom prst="rect">
            <a:avLst/>
          </a:prstGeom>
          <a:ln w="0">
            <a:noFill/>
          </a:ln>
        </p:spPr>
      </p:pic>
      <p:sp>
        <p:nvSpPr>
          <p:cNvPr id="346" name=""/>
          <p:cNvSpPr/>
          <p:nvPr/>
        </p:nvSpPr>
        <p:spPr>
          <a:xfrm>
            <a:off x="5940000" y="4320000"/>
            <a:ext cx="2518200" cy="344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800" spc="-1" strike="noStrike" u="sng">
                <a:solidFill>
                  <a:srgbClr val="1155cc"/>
                </a:solidFill>
                <a:uFillTx/>
                <a:latin typeface="Arial"/>
                <a:ea typeface="DejaVu Sans"/>
                <a:hlinkClick r:id="rId5"/>
              </a:rPr>
              <a:t>Dopamine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7" name="Google Shape;207;p 1" descr=""/>
          <p:cNvPicPr/>
          <p:nvPr/>
        </p:nvPicPr>
        <p:blipFill>
          <a:blip r:embed="rId1">
            <a:alphaModFix amt="12000"/>
          </a:blip>
          <a:srcRect l="0" t="0" r="0" b="23563"/>
          <a:stretch/>
        </p:blipFill>
        <p:spPr>
          <a:xfrm>
            <a:off x="6847920" y="2666880"/>
            <a:ext cx="2241360" cy="2431800"/>
          </a:xfrm>
          <a:prstGeom prst="rect">
            <a:avLst/>
          </a:prstGeom>
          <a:ln w="0">
            <a:noFill/>
          </a:ln>
        </p:spPr>
      </p:pic>
      <p:sp>
        <p:nvSpPr>
          <p:cNvPr id="348" name="Google Shape;208;p 2_1"/>
          <p:cNvSpPr/>
          <p:nvPr/>
        </p:nvSpPr>
        <p:spPr>
          <a:xfrm>
            <a:off x="963000" y="1479960"/>
            <a:ext cx="7417080" cy="185868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Empreinte numérique </a:t>
            </a:r>
            <a:endParaRPr b="0" lang="fr-FR" sz="3600" spc="-1" strike="noStrike">
              <a:latin typeface="Arial"/>
            </a:endParaRPr>
          </a:p>
          <a:p>
            <a:pPr algn="ctr">
              <a:lnSpc>
                <a:spcPct val="100000"/>
              </a:lnSpc>
              <a:tabLst>
                <a:tab algn="l" pos="0"/>
              </a:tabLst>
            </a:pPr>
            <a:r>
              <a:rPr b="1" lang="fr-FR" sz="3600" spc="-1" strike="noStrike">
                <a:solidFill>
                  <a:srgbClr val="ffffff"/>
                </a:solidFill>
                <a:latin typeface="Arial"/>
                <a:ea typeface="Arial"/>
              </a:rPr>
              <a:t>Identité numérique</a:t>
            </a:r>
            <a:endParaRPr b="0" lang="fr-FR" sz="3600" spc="-1" strike="noStrike">
              <a:latin typeface="Arial"/>
            </a:endParaRPr>
          </a:p>
          <a:p>
            <a:pPr algn="ctr">
              <a:lnSpc>
                <a:spcPct val="100000"/>
              </a:lnSpc>
              <a:tabLst>
                <a:tab algn="l" pos="0"/>
              </a:tabLst>
            </a:pPr>
            <a:r>
              <a:rPr b="1" lang="fr-FR" sz="3600" spc="-1" strike="noStrike">
                <a:solidFill>
                  <a:srgbClr val="ffffff"/>
                </a:solidFill>
                <a:latin typeface="Arial"/>
                <a:ea typeface="Arial"/>
              </a:rPr>
              <a:t>e-Reputation</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Google Shape;213;p33"/>
          <p:cNvSpPr/>
          <p:nvPr/>
        </p:nvSpPr>
        <p:spPr>
          <a:xfrm>
            <a:off x="457200" y="185400"/>
            <a:ext cx="8124120" cy="11779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2800" spc="-1" strike="noStrike">
                <a:solidFill>
                  <a:srgbClr val="ffffff"/>
                </a:solidFill>
                <a:latin typeface="Arial"/>
                <a:ea typeface="Arial"/>
              </a:rPr>
              <a:t>Ce que vous montrez sur Internet </a:t>
            </a:r>
            <a:endParaRPr b="0" lang="fr-FR" sz="2800" spc="-1" strike="noStrike">
              <a:latin typeface="Arial"/>
            </a:endParaRPr>
          </a:p>
          <a:p>
            <a:pPr algn="ctr">
              <a:lnSpc>
                <a:spcPct val="100000"/>
              </a:lnSpc>
              <a:tabLst>
                <a:tab algn="l" pos="0"/>
              </a:tabLst>
            </a:pPr>
            <a:r>
              <a:rPr b="1" lang="fr-FR" sz="2800" spc="-1" strike="noStrike">
                <a:solidFill>
                  <a:srgbClr val="ffffff"/>
                </a:solidFill>
                <a:latin typeface="Arial"/>
                <a:ea typeface="Arial"/>
              </a:rPr>
              <a:t>Ce qu’on peut apprendre sur vous </a:t>
            </a:r>
            <a:endParaRPr b="0" lang="fr-FR" sz="2800" spc="-1" strike="noStrike">
              <a:latin typeface="Arial"/>
            </a:endParaRPr>
          </a:p>
        </p:txBody>
      </p:sp>
      <p:sp>
        <p:nvSpPr>
          <p:cNvPr id="350" name="Google Shape;214;p33_1"/>
          <p:cNvSpPr/>
          <p:nvPr/>
        </p:nvSpPr>
        <p:spPr>
          <a:xfrm>
            <a:off x="162360" y="1521000"/>
            <a:ext cx="5372280" cy="85068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1400" spc="-1" strike="noStrike">
                <a:solidFill>
                  <a:srgbClr val="000000"/>
                </a:solidFill>
                <a:latin typeface="Arial"/>
                <a:ea typeface="Arial"/>
              </a:rPr>
              <a:t>Quelqu’un a posté cette photo sur Instagram !</a:t>
            </a:r>
            <a:endParaRPr b="0" lang="fr-FR" sz="1400" spc="-1" strike="noStrike">
              <a:latin typeface="Arial"/>
            </a:endParaRPr>
          </a:p>
          <a:p>
            <a:pPr>
              <a:lnSpc>
                <a:spcPct val="100000"/>
              </a:lnSpc>
              <a:tabLst>
                <a:tab algn="l" pos="0"/>
              </a:tabLst>
            </a:pPr>
            <a:r>
              <a:rPr b="0" lang="fr-FR" sz="1400" spc="-1" strike="noStrike">
                <a:solidFill>
                  <a:srgbClr val="000000"/>
                </a:solidFill>
                <a:latin typeface="Arial"/>
                <a:ea typeface="Arial"/>
              </a:rPr>
              <a:t>Que peut-on apprendre sur la personne qui a posté cette photo ?</a:t>
            </a:r>
            <a:endParaRPr b="0" lang="fr-FR" sz="1400" spc="-1" strike="noStrike">
              <a:latin typeface="Arial"/>
            </a:endParaRPr>
          </a:p>
          <a:p>
            <a:pPr>
              <a:lnSpc>
                <a:spcPct val="100000"/>
              </a:lnSpc>
              <a:tabLst>
                <a:tab algn="l" pos="0"/>
              </a:tabLst>
            </a:pPr>
            <a:endParaRPr b="0" lang="fr-FR" sz="1400" spc="-1" strike="noStrike">
              <a:latin typeface="Arial"/>
            </a:endParaRPr>
          </a:p>
          <a:p>
            <a:pPr>
              <a:lnSpc>
                <a:spcPct val="100000"/>
              </a:lnSpc>
              <a:tabLst>
                <a:tab algn="l" pos="0"/>
              </a:tabLst>
            </a:pPr>
            <a:endParaRPr b="0" lang="fr-FR" sz="1400" spc="-1" strike="noStrike">
              <a:latin typeface="Arial"/>
            </a:endParaRPr>
          </a:p>
          <a:p>
            <a:pPr>
              <a:lnSpc>
                <a:spcPct val="100000"/>
              </a:lnSpc>
              <a:tabLst>
                <a:tab algn="l" pos="0"/>
              </a:tabLst>
            </a:pPr>
            <a:endParaRPr b="0" lang="fr-FR" sz="1400" spc="-1" strike="noStrike">
              <a:latin typeface="Arial"/>
            </a:endParaRPr>
          </a:p>
        </p:txBody>
      </p:sp>
      <p:pic>
        <p:nvPicPr>
          <p:cNvPr id="351" name="Google Shape;215;p33_1" descr=""/>
          <p:cNvPicPr/>
          <p:nvPr/>
        </p:nvPicPr>
        <p:blipFill>
          <a:blip r:embed="rId1"/>
          <a:srcRect l="0" t="0" r="36030" b="0"/>
          <a:stretch/>
        </p:blipFill>
        <p:spPr>
          <a:xfrm>
            <a:off x="498600" y="2081160"/>
            <a:ext cx="3016800" cy="3010320"/>
          </a:xfrm>
          <a:prstGeom prst="rect">
            <a:avLst/>
          </a:prstGeom>
          <a:ln w="0">
            <a:noFill/>
          </a:ln>
        </p:spPr>
      </p:pic>
      <p:sp>
        <p:nvSpPr>
          <p:cNvPr id="352" name="Google Shape;216;p33_1"/>
          <p:cNvSpPr/>
          <p:nvPr/>
        </p:nvSpPr>
        <p:spPr>
          <a:xfrm>
            <a:off x="4324320" y="4006440"/>
            <a:ext cx="4620600" cy="1556280"/>
          </a:xfrm>
          <a:prstGeom prst="rect">
            <a:avLst/>
          </a:prstGeom>
          <a:solidFill>
            <a:srgbClr val="cfe2f3"/>
          </a:solidFill>
          <a:ln w="0">
            <a:noFill/>
          </a:ln>
        </p:spPr>
        <p:style>
          <a:lnRef idx="0"/>
          <a:fillRef idx="0"/>
          <a:effectRef idx="0"/>
          <a:fontRef idx="minor"/>
        </p:style>
        <p:txBody>
          <a:bodyPr lIns="90000" rIns="90000" tIns="91440" bIns="91440">
            <a:noAutofit/>
          </a:bodyPr>
          <a:p>
            <a:pPr>
              <a:lnSpc>
                <a:spcPct val="115000"/>
              </a:lnSpc>
              <a:tabLst>
                <a:tab algn="l" pos="0"/>
              </a:tabLst>
            </a:pPr>
            <a:r>
              <a:rPr b="1" lang="fr-FR" sz="1100" spc="-1" strike="noStrike">
                <a:solidFill>
                  <a:srgbClr val="000000"/>
                </a:solidFill>
                <a:latin typeface="Arial"/>
                <a:ea typeface="Arial"/>
              </a:rPr>
              <a:t>Constructeur</a:t>
            </a:r>
            <a:r>
              <a:rPr b="1" lang="fr-FR" sz="1100" spc="-1" strike="noStrike">
                <a:solidFill>
                  <a:srgbClr val="000000"/>
                </a:solidFill>
                <a:latin typeface="Arial"/>
                <a:ea typeface="Arial"/>
              </a:rPr>
              <a:t>	</a:t>
            </a:r>
            <a:r>
              <a:rPr b="1" lang="fr-FR" sz="1100" spc="-1" strike="noStrike">
                <a:solidFill>
                  <a:srgbClr val="000000"/>
                </a:solidFill>
                <a:latin typeface="Arial"/>
                <a:ea typeface="Arial"/>
              </a:rPr>
              <a:t>	</a:t>
            </a:r>
            <a:r>
              <a:rPr b="0" lang="fr-FR" sz="1100" spc="-1" strike="noStrike">
                <a:solidFill>
                  <a:srgbClr val="000000"/>
                </a:solidFill>
                <a:latin typeface="Arial"/>
                <a:ea typeface="Arial"/>
              </a:rPr>
              <a:t>Apple</a:t>
            </a:r>
            <a:endParaRPr b="0" lang="fr-FR" sz="1100" spc="-1" strike="noStrike">
              <a:latin typeface="Arial"/>
            </a:endParaRPr>
          </a:p>
          <a:p>
            <a:pPr>
              <a:lnSpc>
                <a:spcPct val="115000"/>
              </a:lnSpc>
              <a:tabLst>
                <a:tab algn="l" pos="0"/>
              </a:tabLst>
            </a:pPr>
            <a:r>
              <a:rPr b="1" lang="fr-FR" sz="1100" spc="-1" strike="noStrike">
                <a:solidFill>
                  <a:srgbClr val="000000"/>
                </a:solidFill>
                <a:latin typeface="Arial"/>
                <a:ea typeface="Arial"/>
              </a:rPr>
              <a:t>Modèle</a:t>
            </a:r>
            <a:r>
              <a:rPr b="1" lang="fr-FR" sz="1100" spc="-1" strike="noStrike">
                <a:solidFill>
                  <a:srgbClr val="000000"/>
                </a:solidFill>
                <a:latin typeface="Arial"/>
                <a:ea typeface="Arial"/>
              </a:rPr>
              <a:t>	</a:t>
            </a:r>
            <a:r>
              <a:rPr b="1" lang="fr-FR" sz="1100" spc="-1" strike="noStrike">
                <a:solidFill>
                  <a:srgbClr val="000000"/>
                </a:solidFill>
                <a:latin typeface="Arial"/>
                <a:ea typeface="Arial"/>
              </a:rPr>
              <a:t>	</a:t>
            </a:r>
            <a:r>
              <a:rPr b="0" lang="fr-FR" sz="1100" spc="-1" strike="noStrike">
                <a:solidFill>
                  <a:srgbClr val="000000"/>
                </a:solidFill>
                <a:latin typeface="Arial"/>
                <a:ea typeface="Arial"/>
              </a:rPr>
              <a:t>iPhone 13</a:t>
            </a:r>
            <a:endParaRPr b="0" lang="fr-FR" sz="1100" spc="-1" strike="noStrike">
              <a:latin typeface="Arial"/>
            </a:endParaRPr>
          </a:p>
          <a:p>
            <a:pPr>
              <a:lnSpc>
                <a:spcPct val="115000"/>
              </a:lnSpc>
              <a:tabLst>
                <a:tab algn="l" pos="0"/>
              </a:tabLst>
            </a:pPr>
            <a:r>
              <a:rPr b="1" lang="fr-FR" sz="1100" spc="-1" strike="noStrike">
                <a:solidFill>
                  <a:srgbClr val="000000"/>
                </a:solidFill>
                <a:latin typeface="Arial"/>
                <a:ea typeface="Arial"/>
              </a:rPr>
              <a:t>Date et heure</a:t>
            </a:r>
            <a:r>
              <a:rPr b="1" lang="fr-FR" sz="1100" spc="-1" strike="noStrike">
                <a:solidFill>
                  <a:srgbClr val="000000"/>
                </a:solidFill>
                <a:latin typeface="Arial"/>
                <a:ea typeface="Arial"/>
              </a:rPr>
              <a:t>	</a:t>
            </a:r>
            <a:r>
              <a:rPr b="1" lang="fr-FR" sz="1100" spc="-1" strike="noStrike">
                <a:solidFill>
                  <a:srgbClr val="000000"/>
                </a:solidFill>
                <a:latin typeface="Arial"/>
                <a:ea typeface="Arial"/>
              </a:rPr>
              <a:t>	</a:t>
            </a:r>
            <a:r>
              <a:rPr b="0" lang="fr-FR" sz="1100" spc="-1" strike="noStrike">
                <a:solidFill>
                  <a:srgbClr val="000000"/>
                </a:solidFill>
                <a:latin typeface="Arial"/>
                <a:ea typeface="Arial"/>
              </a:rPr>
              <a:t>21 Septembre</a:t>
            </a:r>
            <a:r>
              <a:rPr b="1" lang="fr-FR" sz="1100" spc="-1" strike="noStrike">
                <a:solidFill>
                  <a:srgbClr val="000000"/>
                </a:solidFill>
                <a:latin typeface="Arial"/>
                <a:ea typeface="Arial"/>
              </a:rPr>
              <a:t> </a:t>
            </a:r>
            <a:r>
              <a:rPr b="0" lang="fr-FR" sz="1100" spc="-1" strike="noStrike">
                <a:solidFill>
                  <a:srgbClr val="000000"/>
                </a:solidFill>
                <a:latin typeface="Arial"/>
                <a:ea typeface="Arial"/>
              </a:rPr>
              <a:t>2021 21:45:32</a:t>
            </a:r>
            <a:endParaRPr b="0" lang="fr-FR" sz="1100" spc="-1" strike="noStrike">
              <a:latin typeface="Arial"/>
            </a:endParaRPr>
          </a:p>
          <a:p>
            <a:pPr>
              <a:lnSpc>
                <a:spcPct val="115000"/>
              </a:lnSpc>
              <a:tabLst>
                <a:tab algn="l" pos="0"/>
              </a:tabLst>
            </a:pPr>
            <a:r>
              <a:rPr b="1" lang="fr-FR" sz="1100" spc="-1" strike="noStrike">
                <a:solidFill>
                  <a:srgbClr val="000000"/>
                </a:solidFill>
                <a:latin typeface="Arial"/>
                <a:ea typeface="Arial"/>
              </a:rPr>
              <a:t>GPS</a:t>
            </a:r>
            <a:r>
              <a:rPr b="1" lang="fr-FR" sz="1100" spc="-1" strike="noStrike">
                <a:solidFill>
                  <a:srgbClr val="000000"/>
                </a:solidFill>
                <a:latin typeface="Arial"/>
                <a:ea typeface="Arial"/>
              </a:rPr>
              <a:t>	</a:t>
            </a:r>
            <a:r>
              <a:rPr b="1" lang="fr-FR" sz="1100" spc="-1" strike="noStrike">
                <a:solidFill>
                  <a:srgbClr val="000000"/>
                </a:solidFill>
                <a:latin typeface="Arial"/>
                <a:ea typeface="Arial"/>
              </a:rPr>
              <a:t>	</a:t>
            </a:r>
            <a:r>
              <a:rPr b="1" lang="fr-FR" sz="1100" spc="-1" strike="noStrike">
                <a:solidFill>
                  <a:srgbClr val="000000"/>
                </a:solidFill>
                <a:latin typeface="Arial"/>
                <a:ea typeface="Arial"/>
              </a:rPr>
              <a:t>	</a:t>
            </a:r>
            <a:r>
              <a:rPr b="0" lang="fr-FR" sz="1100" spc="-1" strike="noStrike" u="sng">
                <a:solidFill>
                  <a:srgbClr val="0097a7"/>
                </a:solidFill>
                <a:uFillTx/>
                <a:latin typeface="Arial"/>
                <a:ea typeface="Arial"/>
                <a:hlinkClick r:id="rId2"/>
              </a:rPr>
              <a:t>48.849695, 2.283254</a:t>
            </a:r>
            <a:endParaRPr b="0" lang="fr-FR" sz="1100" spc="-1" strike="noStrike">
              <a:latin typeface="Arial"/>
            </a:endParaRPr>
          </a:p>
          <a:p>
            <a:pPr>
              <a:lnSpc>
                <a:spcPct val="100000"/>
              </a:lnSpc>
              <a:tabLst>
                <a:tab algn="l" pos="0"/>
              </a:tabLst>
            </a:pPr>
            <a:endParaRPr b="0" lang="fr-FR" sz="1100" spc="-1" strike="noStrike">
              <a:latin typeface="Arial"/>
            </a:endParaRPr>
          </a:p>
        </p:txBody>
      </p:sp>
      <p:sp>
        <p:nvSpPr>
          <p:cNvPr id="353" name="Google Shape;217;p33_1"/>
          <p:cNvSpPr/>
          <p:nvPr/>
        </p:nvSpPr>
        <p:spPr>
          <a:xfrm>
            <a:off x="4324320" y="2081160"/>
            <a:ext cx="4620600" cy="850680"/>
          </a:xfrm>
          <a:prstGeom prst="rect">
            <a:avLst/>
          </a:prstGeom>
          <a:solidFill>
            <a:srgbClr val="d0e0e3"/>
          </a:solidFill>
          <a:ln w="0">
            <a:noFill/>
          </a:ln>
        </p:spPr>
        <p:style>
          <a:lnRef idx="0"/>
          <a:fillRef idx="0"/>
          <a:effectRef idx="0"/>
          <a:fontRef idx="minor"/>
        </p:style>
        <p:txBody>
          <a:bodyPr lIns="90000" rIns="90000" tIns="91440" bIns="91440">
            <a:noAutofit/>
          </a:bodyPr>
          <a:p>
            <a:pPr>
              <a:lnSpc>
                <a:spcPct val="100000"/>
              </a:lnSpc>
              <a:tabLst>
                <a:tab algn="l" pos="0"/>
              </a:tabLst>
            </a:pPr>
            <a:r>
              <a:rPr b="1" lang="fr-FR" sz="1200" spc="-1" strike="noStrike">
                <a:solidFill>
                  <a:srgbClr val="000000"/>
                </a:solidFill>
                <a:latin typeface="Arial"/>
                <a:ea typeface="Arial"/>
              </a:rPr>
              <a:t>Nom affiché</a:t>
            </a:r>
            <a:r>
              <a:rPr b="0" lang="fr-FR" sz="1200" spc="-1" strike="noStrike">
                <a:solidFill>
                  <a:srgbClr val="000000"/>
                </a:solidFill>
                <a:latin typeface="Arial"/>
                <a:ea typeface="Arial"/>
              </a:rPr>
              <a:t> : MJG</a:t>
            </a:r>
            <a:endParaRPr b="0" lang="fr-FR" sz="1200" spc="-1" strike="noStrike">
              <a:latin typeface="Arial"/>
            </a:endParaRPr>
          </a:p>
          <a:p>
            <a:pPr>
              <a:lnSpc>
                <a:spcPct val="100000"/>
              </a:lnSpc>
              <a:tabLst>
                <a:tab algn="l" pos="0"/>
              </a:tabLst>
            </a:pPr>
            <a:r>
              <a:rPr b="1" lang="fr-FR" sz="1200" spc="-1" strike="noStrike">
                <a:solidFill>
                  <a:srgbClr val="000000"/>
                </a:solidFill>
                <a:latin typeface="Arial"/>
                <a:ea typeface="Arial"/>
              </a:rPr>
              <a:t>Nom du compte </a:t>
            </a:r>
            <a:r>
              <a:rPr b="0" lang="fr-FR" sz="1200" spc="-1" strike="noStrike">
                <a:solidFill>
                  <a:srgbClr val="000000"/>
                </a:solidFill>
                <a:latin typeface="Arial"/>
                <a:ea typeface="Arial"/>
              </a:rPr>
              <a:t>: @Mar_Jagot</a:t>
            </a:r>
            <a:endParaRPr b="0" lang="fr-FR" sz="1200" spc="-1" strike="noStrike">
              <a:latin typeface="Arial"/>
            </a:endParaRPr>
          </a:p>
          <a:p>
            <a:pPr>
              <a:lnSpc>
                <a:spcPct val="100000"/>
              </a:lnSpc>
              <a:tabLst>
                <a:tab algn="l" pos="0"/>
              </a:tabLst>
            </a:pPr>
            <a:r>
              <a:rPr b="1" lang="fr-FR" sz="1200" spc="-1" strike="noStrike">
                <a:solidFill>
                  <a:srgbClr val="000000"/>
                </a:solidFill>
                <a:latin typeface="Arial"/>
                <a:ea typeface="Arial"/>
              </a:rPr>
              <a:t>Description</a:t>
            </a:r>
            <a:r>
              <a:rPr b="0" lang="fr-FR" sz="1200" spc="-1" strike="noStrike">
                <a:solidFill>
                  <a:srgbClr val="000000"/>
                </a:solidFill>
                <a:latin typeface="Arial"/>
                <a:ea typeface="Arial"/>
              </a:rPr>
              <a:t> : 17 ans, #teamneymar #love #Parisestmagique #fitness</a:t>
            </a:r>
            <a:r>
              <a:rPr b="1" lang="fr-FR" sz="1200" spc="-1" strike="noStrike">
                <a:solidFill>
                  <a:srgbClr val="000000"/>
                </a:solidFill>
                <a:latin typeface="Arial"/>
                <a:ea typeface="Arial"/>
              </a:rPr>
              <a:t> </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p:txBody>
      </p:sp>
      <p:sp>
        <p:nvSpPr>
          <p:cNvPr id="354" name="Google Shape;218;p33_1"/>
          <p:cNvSpPr/>
          <p:nvPr/>
        </p:nvSpPr>
        <p:spPr>
          <a:xfrm>
            <a:off x="4324320" y="2937240"/>
            <a:ext cx="4620600" cy="530280"/>
          </a:xfrm>
          <a:prstGeom prst="rect">
            <a:avLst/>
          </a:prstGeom>
          <a:solidFill>
            <a:srgbClr val="fff2cc"/>
          </a:solidFill>
          <a:ln w="0">
            <a:noFill/>
          </a:ln>
        </p:spPr>
        <p:style>
          <a:lnRef idx="0"/>
          <a:fillRef idx="0"/>
          <a:effectRef idx="0"/>
          <a:fontRef idx="minor"/>
        </p:style>
        <p:txBody>
          <a:bodyPr lIns="90000" rIns="90000" tIns="91440" bIns="91440">
            <a:noAutofit/>
          </a:bodyPr>
          <a:p>
            <a:pPr>
              <a:lnSpc>
                <a:spcPct val="100000"/>
              </a:lnSpc>
              <a:tabLst>
                <a:tab algn="l" pos="0"/>
              </a:tabLst>
            </a:pPr>
            <a:r>
              <a:rPr b="1" lang="fr-FR" sz="1200" spc="-1" strike="noStrike">
                <a:solidFill>
                  <a:srgbClr val="000000"/>
                </a:solidFill>
                <a:latin typeface="Arial"/>
                <a:ea typeface="Arial"/>
              </a:rPr>
              <a:t>Description de la photo :</a:t>
            </a:r>
            <a:r>
              <a:rPr b="0" lang="fr-FR" sz="1200" spc="-1" strike="noStrike">
                <a:solidFill>
                  <a:srgbClr val="000000"/>
                </a:solidFill>
                <a:latin typeface="Arial"/>
                <a:ea typeface="Arial"/>
              </a:rPr>
              <a:t> “Trop bon avec les copines au petit resto japonais habituel ! #food #sushi #paris “</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p:txBody>
      </p:sp>
      <p:sp>
        <p:nvSpPr>
          <p:cNvPr id="355" name="Google Shape;219;p33_1"/>
          <p:cNvSpPr/>
          <p:nvPr/>
        </p:nvSpPr>
        <p:spPr>
          <a:xfrm>
            <a:off x="4324320" y="3473280"/>
            <a:ext cx="4620600" cy="530280"/>
          </a:xfrm>
          <a:prstGeom prst="rect">
            <a:avLst/>
          </a:prstGeom>
          <a:solidFill>
            <a:srgbClr val="ead1dc"/>
          </a:solidFill>
          <a:ln w="0">
            <a:noFill/>
          </a:ln>
        </p:spPr>
        <p:style>
          <a:lnRef idx="0"/>
          <a:fillRef idx="0"/>
          <a:effectRef idx="0"/>
          <a:fontRef idx="minor"/>
        </p:style>
        <p:txBody>
          <a:bodyPr lIns="90000" rIns="90000" tIns="91440" bIns="91440">
            <a:noAutofit/>
          </a:bodyPr>
          <a:p>
            <a:pPr>
              <a:lnSpc>
                <a:spcPct val="100000"/>
              </a:lnSpc>
              <a:tabLst>
                <a:tab algn="l" pos="0"/>
              </a:tabLst>
            </a:pPr>
            <a:r>
              <a:rPr b="1" lang="fr-FR" sz="1200" spc="-1" strike="noStrike">
                <a:solidFill>
                  <a:srgbClr val="000000"/>
                </a:solidFill>
                <a:latin typeface="Arial"/>
                <a:ea typeface="Arial"/>
              </a:rPr>
              <a:t>Commentaire sous la photo : Samantha.B</a:t>
            </a:r>
            <a:r>
              <a:rPr b="0" lang="fr-FR" sz="1200" spc="-1" strike="noStrike">
                <a:solidFill>
                  <a:srgbClr val="000000"/>
                </a:solidFill>
                <a:latin typeface="Arial"/>
                <a:ea typeface="Arial"/>
              </a:rPr>
              <a:t> “Trop de chance Marion ! Ton Farid❤ ️ est privé de sushi ? #pasdesushipourleBG “</a:t>
            </a: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a:p>
            <a:pPr>
              <a:lnSpc>
                <a:spcPct val="100000"/>
              </a:lnSpc>
              <a:tabLst>
                <a:tab algn="l" pos="0"/>
              </a:tabLst>
            </a:pPr>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107" dur="indefinite" restart="never" nodeType="tmRoot">
          <p:childTnLst>
            <p:seq>
              <p:cTn id="108" dur="indefinite" nodeType="mainSeq">
                <p:childTnLst>
                  <p:par>
                    <p:cTn id="109" fill="hold">
                      <p:stCondLst>
                        <p:cond delay="indefinite"/>
                      </p:stCondLst>
                      <p:childTnLst>
                        <p:par>
                          <p:cTn id="110" fill="hold">
                            <p:stCondLst>
                              <p:cond delay="0"/>
                            </p:stCondLst>
                            <p:childTnLst>
                              <p:par>
                                <p:cTn id="111" nodeType="clickEffect" fill="hold" presetClass="entr" presetID="10">
                                  <p:stCondLst>
                                    <p:cond delay="0"/>
                                  </p:stCondLst>
                                  <p:childTnLst>
                                    <p:set>
                                      <p:cBhvr>
                                        <p:cTn id="112" dur="1" fill="hold">
                                          <p:stCondLst>
                                            <p:cond delay="0"/>
                                          </p:stCondLst>
                                        </p:cTn>
                                        <p:tgtEl>
                                          <p:spTgt spid="353"/>
                                        </p:tgtEl>
                                        <p:attrNameLst>
                                          <p:attrName>style.visibility</p:attrName>
                                        </p:attrNameLst>
                                      </p:cBhvr>
                                      <p:to>
                                        <p:strVal val="visible"/>
                                      </p:to>
                                    </p:set>
                                    <p:animEffect filter="fade" transition="in">
                                      <p:cBhvr additive="repl">
                                        <p:cTn id="113" dur="1000"/>
                                        <p:tgtEl>
                                          <p:spTgt spid="353"/>
                                        </p:tgtEl>
                                      </p:cBhvr>
                                    </p:animEffect>
                                  </p:childTnLst>
                                </p:cTn>
                              </p:par>
                            </p:childTnLst>
                          </p:cTn>
                        </p:par>
                      </p:childTnLst>
                    </p:cTn>
                  </p:par>
                  <p:par>
                    <p:cTn id="114" fill="hold">
                      <p:stCondLst>
                        <p:cond delay="indefinite"/>
                      </p:stCondLst>
                      <p:childTnLst>
                        <p:par>
                          <p:cTn id="115" fill="hold">
                            <p:stCondLst>
                              <p:cond delay="0"/>
                            </p:stCondLst>
                            <p:childTnLst>
                              <p:par>
                                <p:cTn id="116" nodeType="clickEffect" fill="hold" presetClass="entr" presetID="10">
                                  <p:stCondLst>
                                    <p:cond delay="0"/>
                                  </p:stCondLst>
                                  <p:childTnLst>
                                    <p:set>
                                      <p:cBhvr>
                                        <p:cTn id="117" dur="1" fill="hold">
                                          <p:stCondLst>
                                            <p:cond delay="0"/>
                                          </p:stCondLst>
                                        </p:cTn>
                                        <p:tgtEl>
                                          <p:spTgt spid="354"/>
                                        </p:tgtEl>
                                        <p:attrNameLst>
                                          <p:attrName>style.visibility</p:attrName>
                                        </p:attrNameLst>
                                      </p:cBhvr>
                                      <p:to>
                                        <p:strVal val="visible"/>
                                      </p:to>
                                    </p:set>
                                    <p:animEffect filter="fade" transition="in">
                                      <p:cBhvr additive="repl">
                                        <p:cTn id="118" dur="1000"/>
                                        <p:tgtEl>
                                          <p:spTgt spid="354"/>
                                        </p:tgtEl>
                                      </p:cBhvr>
                                    </p:animEffect>
                                  </p:childTnLst>
                                </p:cTn>
                              </p:par>
                            </p:childTnLst>
                          </p:cTn>
                        </p:par>
                      </p:childTnLst>
                    </p:cTn>
                  </p:par>
                  <p:par>
                    <p:cTn id="119" fill="hold">
                      <p:stCondLst>
                        <p:cond delay="indefinite"/>
                      </p:stCondLst>
                      <p:childTnLst>
                        <p:par>
                          <p:cTn id="120" fill="hold">
                            <p:stCondLst>
                              <p:cond delay="0"/>
                            </p:stCondLst>
                            <p:childTnLst>
                              <p:par>
                                <p:cTn id="121" nodeType="clickEffect" fill="hold" presetClass="entr" presetID="10">
                                  <p:stCondLst>
                                    <p:cond delay="0"/>
                                  </p:stCondLst>
                                  <p:childTnLst>
                                    <p:set>
                                      <p:cBhvr>
                                        <p:cTn id="122" dur="1" fill="hold">
                                          <p:stCondLst>
                                            <p:cond delay="0"/>
                                          </p:stCondLst>
                                        </p:cTn>
                                        <p:tgtEl>
                                          <p:spTgt spid="355"/>
                                        </p:tgtEl>
                                        <p:attrNameLst>
                                          <p:attrName>style.visibility</p:attrName>
                                        </p:attrNameLst>
                                      </p:cBhvr>
                                      <p:to>
                                        <p:strVal val="visible"/>
                                      </p:to>
                                    </p:set>
                                    <p:animEffect filter="fade" transition="in">
                                      <p:cBhvr additive="repl">
                                        <p:cTn id="123" dur="1000"/>
                                        <p:tgtEl>
                                          <p:spTgt spid="355"/>
                                        </p:tgtEl>
                                      </p:cBhvr>
                                    </p:animEffect>
                                  </p:childTnLst>
                                </p:cTn>
                              </p:par>
                            </p:childTnLst>
                          </p:cTn>
                        </p:par>
                      </p:childTnLst>
                    </p:cTn>
                  </p:par>
                  <p:par>
                    <p:cTn id="124" fill="hold">
                      <p:stCondLst>
                        <p:cond delay="indefinite"/>
                      </p:stCondLst>
                      <p:childTnLst>
                        <p:par>
                          <p:cTn id="125" fill="hold">
                            <p:stCondLst>
                              <p:cond delay="0"/>
                            </p:stCondLst>
                            <p:childTnLst>
                              <p:par>
                                <p:cTn id="126" nodeType="clickEffect" fill="hold" presetClass="entr" presetID="10">
                                  <p:stCondLst>
                                    <p:cond delay="0"/>
                                  </p:stCondLst>
                                  <p:childTnLst>
                                    <p:set>
                                      <p:cBhvr>
                                        <p:cTn id="127" dur="1" fill="hold">
                                          <p:stCondLst>
                                            <p:cond delay="0"/>
                                          </p:stCondLst>
                                        </p:cTn>
                                        <p:tgtEl>
                                          <p:spTgt spid="352"/>
                                        </p:tgtEl>
                                        <p:attrNameLst>
                                          <p:attrName>style.visibility</p:attrName>
                                        </p:attrNameLst>
                                      </p:cBhvr>
                                      <p:to>
                                        <p:strVal val="visible"/>
                                      </p:to>
                                    </p:set>
                                    <p:animEffect filter="fade" transition="in">
                                      <p:cBhvr additive="repl">
                                        <p:cTn id="128"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_13"/>
          <p:cNvSpPr/>
          <p:nvPr/>
        </p:nvSpPr>
        <p:spPr>
          <a:xfrm>
            <a:off x="457200" y="185400"/>
            <a:ext cx="8123400" cy="1177200"/>
          </a:xfrm>
          <a:prstGeom prst="rect">
            <a:avLst/>
          </a:prstGeom>
          <a:solidFill>
            <a:srgbClr val="729fcf"/>
          </a:solidFill>
          <a:ln w="0">
            <a:noFill/>
          </a:ln>
        </p:spPr>
        <p:style>
          <a:lnRef idx="0"/>
          <a:fillRef idx="0"/>
          <a:effectRef idx="0"/>
          <a:fontRef idx="minor"/>
        </p:style>
        <p:txBody>
          <a:bodyPr lIns="0" rIns="0" tIns="91440" bIns="91440" anchor="b">
            <a:noAutofit/>
          </a:bodyPr>
          <a:p>
            <a:pPr algn="ctr">
              <a:lnSpc>
                <a:spcPct val="100000"/>
              </a:lnSpc>
              <a:tabLst>
                <a:tab algn="l" pos="0"/>
              </a:tabLst>
            </a:pPr>
            <a:endParaRPr b="0" lang="fr-FR" sz="1800" spc="-1" strike="noStrike">
              <a:latin typeface="Arial"/>
            </a:endParaRPr>
          </a:p>
          <a:p>
            <a:pPr algn="ctr">
              <a:lnSpc>
                <a:spcPct val="100000"/>
              </a:lnSpc>
              <a:tabLst>
                <a:tab algn="l" pos="0"/>
              </a:tabLst>
            </a:pPr>
            <a:r>
              <a:rPr b="1" lang="fr-FR" sz="3600" spc="-1" strike="noStrike">
                <a:solidFill>
                  <a:srgbClr val="ffffff"/>
                </a:solidFill>
                <a:latin typeface="Arial"/>
                <a:ea typeface="Arial"/>
              </a:rPr>
              <a:t>Que font les réseaux sociaux avec toutes ces informations ?</a:t>
            </a:r>
            <a:endParaRPr b="0" lang="fr-FR" sz="3600" spc="-1" strike="noStrike">
              <a:latin typeface="Arial"/>
            </a:endParaRPr>
          </a:p>
        </p:txBody>
      </p:sp>
      <p:pic>
        <p:nvPicPr>
          <p:cNvPr id="357" name="Google Shape;475;p 2_1" descr=""/>
          <p:cNvPicPr/>
          <p:nvPr/>
        </p:nvPicPr>
        <p:blipFill>
          <a:blip r:embed="rId1"/>
          <a:stretch/>
        </p:blipFill>
        <p:spPr>
          <a:xfrm>
            <a:off x="457200" y="1521000"/>
            <a:ext cx="1949400" cy="3463920"/>
          </a:xfrm>
          <a:prstGeom prst="rect">
            <a:avLst/>
          </a:prstGeom>
          <a:ln w="0">
            <a:noFill/>
          </a:ln>
        </p:spPr>
      </p:pic>
      <p:pic>
        <p:nvPicPr>
          <p:cNvPr id="358" name="Google Shape;476;p 2_1" descr=""/>
          <p:cNvPicPr/>
          <p:nvPr/>
        </p:nvPicPr>
        <p:blipFill>
          <a:blip r:embed="rId2"/>
          <a:srcRect l="19019" t="13711" r="56824" b="18239"/>
          <a:stretch/>
        </p:blipFill>
        <p:spPr>
          <a:xfrm>
            <a:off x="2670840" y="1432800"/>
            <a:ext cx="2040120" cy="3552120"/>
          </a:xfrm>
          <a:prstGeom prst="rect">
            <a:avLst/>
          </a:prstGeom>
          <a:ln w="0">
            <a:noFill/>
          </a:ln>
        </p:spPr>
      </p:pic>
      <p:pic>
        <p:nvPicPr>
          <p:cNvPr id="359" name="Google Shape;477;p 2_1" descr=""/>
          <p:cNvPicPr/>
          <p:nvPr/>
        </p:nvPicPr>
        <p:blipFill>
          <a:blip r:embed="rId3"/>
          <a:srcRect l="56880" t="13445" r="18980" b="18505"/>
          <a:stretch/>
        </p:blipFill>
        <p:spPr>
          <a:xfrm>
            <a:off x="4824000" y="1432800"/>
            <a:ext cx="2040120" cy="3552120"/>
          </a:xfrm>
          <a:prstGeom prst="rect">
            <a:avLst/>
          </a:prstGeom>
          <a:ln w="0">
            <a:noFill/>
          </a:ln>
        </p:spPr>
      </p:pic>
      <p:pic>
        <p:nvPicPr>
          <p:cNvPr id="360" name="Google Shape;478;p 2_1" descr=""/>
          <p:cNvPicPr/>
          <p:nvPr/>
        </p:nvPicPr>
        <p:blipFill>
          <a:blip r:embed="rId4"/>
          <a:stretch/>
        </p:blipFill>
        <p:spPr>
          <a:xfrm>
            <a:off x="6977160" y="1432800"/>
            <a:ext cx="1948320" cy="34639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4" name="Google Shape;66;p15_2" descr=""/>
          <p:cNvPicPr/>
          <p:nvPr/>
        </p:nvPicPr>
        <p:blipFill>
          <a:blip r:embed="rId1">
            <a:alphaModFix amt="12000"/>
          </a:blip>
          <a:srcRect l="0" t="0" r="0" b="23566"/>
          <a:stretch/>
        </p:blipFill>
        <p:spPr>
          <a:xfrm>
            <a:off x="6847920" y="2666880"/>
            <a:ext cx="2241000" cy="2431440"/>
          </a:xfrm>
          <a:prstGeom prst="rect">
            <a:avLst/>
          </a:prstGeom>
          <a:ln w="0">
            <a:noFill/>
          </a:ln>
        </p:spPr>
      </p:pic>
      <p:sp>
        <p:nvSpPr>
          <p:cNvPr id="205" name="Google Shape;67;p15_3"/>
          <p:cNvSpPr/>
          <p:nvPr/>
        </p:nvSpPr>
        <p:spPr>
          <a:xfrm>
            <a:off x="900000" y="489240"/>
            <a:ext cx="7416720" cy="7657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Interconnaissance</a:t>
            </a:r>
            <a:endParaRPr b="0" lang="fr-FR" sz="3600" spc="-1" strike="noStrike">
              <a:latin typeface="Arial"/>
            </a:endParaRPr>
          </a:p>
        </p:txBody>
      </p:sp>
      <p:sp>
        <p:nvSpPr>
          <p:cNvPr id="206" name=""/>
          <p:cNvSpPr/>
          <p:nvPr/>
        </p:nvSpPr>
        <p:spPr>
          <a:xfrm>
            <a:off x="900000" y="1620000"/>
            <a:ext cx="7374960" cy="1365120"/>
          </a:xfrm>
          <a:prstGeom prst="rect">
            <a:avLst/>
          </a:prstGeom>
          <a:noFill/>
          <a:ln w="0">
            <a:noFill/>
          </a:ln>
        </p:spPr>
        <p:style>
          <a:lnRef idx="0"/>
          <a:fillRef idx="0"/>
          <a:effectRef idx="0"/>
          <a:fontRef idx="minor"/>
        </p:style>
      </p:sp>
      <p:sp>
        <p:nvSpPr>
          <p:cNvPr id="207" name=""/>
          <p:cNvSpPr/>
          <p:nvPr/>
        </p:nvSpPr>
        <p:spPr>
          <a:xfrm>
            <a:off x="267840" y="1980000"/>
            <a:ext cx="8511840" cy="34344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fr-FR" sz="3600" spc="-1" strike="noStrike">
                <a:solidFill>
                  <a:srgbClr val="000000"/>
                </a:solidFill>
                <a:latin typeface="Arial"/>
                <a:ea typeface="DejaVu Sans"/>
              </a:rPr>
              <a:t>Classez-vous selon votre ressenti</a:t>
            </a:r>
            <a:endParaRPr b="0" lang="fr-FR" sz="3600" spc="-1" strike="noStrike">
              <a:latin typeface="Arial"/>
            </a:endParaRPr>
          </a:p>
          <a:p>
            <a:pPr algn="ctr">
              <a:lnSpc>
                <a:spcPct val="100000"/>
              </a:lnSpc>
            </a:pPr>
            <a:r>
              <a:rPr b="1" lang="fr-FR" sz="3600" spc="-1" strike="noStrike">
                <a:solidFill>
                  <a:srgbClr val="000000"/>
                </a:solidFill>
                <a:latin typeface="Arial"/>
                <a:ea typeface="DejaVu Sans"/>
              </a:rPr>
              <a:t>de temps passé quotidiennement sur vos réseaux sociaux</a:t>
            </a:r>
            <a:r>
              <a:rPr b="0" lang="fr-FR" sz="3600" spc="-1" strike="noStrike">
                <a:solidFill>
                  <a:srgbClr val="000000"/>
                </a:solidFill>
                <a:latin typeface="Arial"/>
                <a:ea typeface="DejaVu Sans"/>
              </a:rPr>
              <a:t> </a:t>
            </a: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Google Shape;224;p34"/>
          <p:cNvSpPr/>
          <p:nvPr/>
        </p:nvSpPr>
        <p:spPr>
          <a:xfrm>
            <a:off x="5587560" y="1932840"/>
            <a:ext cx="2729880" cy="2678400"/>
          </a:xfrm>
          <a:prstGeom prst="ellipse">
            <a:avLst/>
          </a:prstGeom>
          <a:solidFill>
            <a:srgbClr val="6aa84f">
              <a:alpha val="62000"/>
            </a:srgbClr>
          </a:solidFill>
          <a:ln w="0">
            <a:noFill/>
          </a:ln>
        </p:spPr>
        <p:style>
          <a:lnRef idx="0"/>
          <a:fillRef idx="0"/>
          <a:effectRef idx="0"/>
          <a:fontRef idx="minor"/>
        </p:style>
      </p:sp>
      <p:sp>
        <p:nvSpPr>
          <p:cNvPr id="362" name="Google Shape;225;p34_1"/>
          <p:cNvSpPr/>
          <p:nvPr/>
        </p:nvSpPr>
        <p:spPr>
          <a:xfrm>
            <a:off x="5740200" y="2981160"/>
            <a:ext cx="3592080" cy="85068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0" lang="fr-FR" sz="1400" spc="-1" strike="noStrike">
                <a:solidFill>
                  <a:srgbClr val="000000"/>
                </a:solidFill>
                <a:latin typeface="Arial"/>
                <a:ea typeface="Arial"/>
              </a:rPr>
              <a:t>Mon identité numérique </a:t>
            </a:r>
            <a:endParaRPr b="0" lang="fr-FR" sz="1400" spc="-1" strike="noStrike">
              <a:latin typeface="Arial"/>
            </a:endParaRPr>
          </a:p>
        </p:txBody>
      </p:sp>
      <p:sp>
        <p:nvSpPr>
          <p:cNvPr id="363" name="Google Shape;226;p34_1"/>
          <p:cNvSpPr/>
          <p:nvPr/>
        </p:nvSpPr>
        <p:spPr>
          <a:xfrm>
            <a:off x="168120" y="1076760"/>
            <a:ext cx="3946680" cy="85068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1400" spc="-1" strike="noStrike">
                <a:solidFill>
                  <a:srgbClr val="000000"/>
                </a:solidFill>
                <a:latin typeface="Arial"/>
                <a:ea typeface="Arial"/>
              </a:rPr>
              <a:t>Mon identité numérique :</a:t>
            </a:r>
            <a:endParaRPr b="0" lang="fr-FR" sz="1400" spc="-1" strike="noStrike">
              <a:latin typeface="Arial"/>
            </a:endParaRPr>
          </a:p>
          <a:p>
            <a:pPr>
              <a:lnSpc>
                <a:spcPct val="100000"/>
              </a:lnSpc>
              <a:tabLst>
                <a:tab algn="l" pos="0"/>
              </a:tabLst>
            </a:pPr>
            <a:r>
              <a:rPr b="0" lang="fr-FR" sz="1200" spc="-1" strike="noStrike">
                <a:solidFill>
                  <a:srgbClr val="000000"/>
                </a:solidFill>
                <a:highlight>
                  <a:srgbClr val="6aa84f"/>
                </a:highlight>
                <a:latin typeface="Arial"/>
                <a:ea typeface="Arial"/>
              </a:rPr>
              <a:t>les données que je maîtrise </a:t>
            </a:r>
            <a:endParaRPr b="0" lang="fr-FR" sz="1200" spc="-1" strike="noStrike">
              <a:latin typeface="Arial"/>
            </a:endParaRPr>
          </a:p>
          <a:p>
            <a:pPr>
              <a:lnSpc>
                <a:spcPct val="100000"/>
              </a:lnSpc>
              <a:tabLst>
                <a:tab algn="l" pos="0"/>
              </a:tabLst>
            </a:pPr>
            <a:r>
              <a:rPr b="0" lang="fr-FR" sz="1000" spc="-1" strike="noStrike">
                <a:solidFill>
                  <a:srgbClr val="000000"/>
                </a:solidFill>
                <a:latin typeface="Arial"/>
                <a:ea typeface="Arial"/>
              </a:rPr>
              <a:t>Pseudo / Identifiants</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Avatar</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Photos que je publie</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Statuts...</a:t>
            </a:r>
            <a:endParaRPr b="0" lang="fr-FR" sz="1000" spc="-1" strike="noStrike">
              <a:latin typeface="Arial"/>
            </a:endParaRPr>
          </a:p>
          <a:p>
            <a:pPr>
              <a:lnSpc>
                <a:spcPct val="100000"/>
              </a:lnSpc>
              <a:tabLst>
                <a:tab algn="l" pos="0"/>
              </a:tabLst>
            </a:pPr>
            <a:endParaRPr b="0" lang="fr-FR" sz="1000" spc="-1" strike="noStrike">
              <a:latin typeface="Arial"/>
            </a:endParaRPr>
          </a:p>
          <a:p>
            <a:pPr>
              <a:lnSpc>
                <a:spcPct val="100000"/>
              </a:lnSpc>
              <a:tabLst>
                <a:tab algn="l" pos="0"/>
              </a:tabLst>
            </a:pPr>
            <a:endParaRPr b="0" lang="fr-FR" sz="10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Google Shape;240;p36_1"/>
          <p:cNvSpPr/>
          <p:nvPr/>
        </p:nvSpPr>
        <p:spPr>
          <a:xfrm>
            <a:off x="3494880" y="-192960"/>
            <a:ext cx="5410080" cy="5330880"/>
          </a:xfrm>
          <a:prstGeom prst="ellipse">
            <a:avLst/>
          </a:prstGeom>
          <a:solidFill>
            <a:srgbClr val="e06666">
              <a:alpha val="55000"/>
            </a:srgbClr>
          </a:solidFill>
          <a:ln w="0">
            <a:noFill/>
          </a:ln>
        </p:spPr>
        <p:style>
          <a:lnRef idx="0"/>
          <a:fillRef idx="0"/>
          <a:effectRef idx="0"/>
          <a:fontRef idx="minor"/>
        </p:style>
      </p:sp>
      <p:sp>
        <p:nvSpPr>
          <p:cNvPr id="365" name="Google Shape;241;p36_2"/>
          <p:cNvSpPr/>
          <p:nvPr/>
        </p:nvSpPr>
        <p:spPr>
          <a:xfrm>
            <a:off x="5587560" y="1932840"/>
            <a:ext cx="2729880" cy="2678400"/>
          </a:xfrm>
          <a:prstGeom prst="ellipse">
            <a:avLst/>
          </a:prstGeom>
          <a:solidFill>
            <a:srgbClr val="6aa84f">
              <a:alpha val="62000"/>
            </a:srgbClr>
          </a:solidFill>
          <a:ln w="0">
            <a:noFill/>
          </a:ln>
        </p:spPr>
        <p:style>
          <a:lnRef idx="0"/>
          <a:fillRef idx="0"/>
          <a:effectRef idx="0"/>
          <a:fontRef idx="minor"/>
        </p:style>
      </p:sp>
      <p:sp>
        <p:nvSpPr>
          <p:cNvPr id="366" name="Google Shape;243;p36_2"/>
          <p:cNvSpPr/>
          <p:nvPr/>
        </p:nvSpPr>
        <p:spPr>
          <a:xfrm>
            <a:off x="3765960" y="1521000"/>
            <a:ext cx="2360880" cy="26172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0" lang="fr-FR" sz="1400" spc="-1" strike="noStrike">
                <a:solidFill>
                  <a:srgbClr val="000000"/>
                </a:solidFill>
                <a:latin typeface="Arial"/>
                <a:ea typeface="Arial"/>
              </a:rPr>
              <a:t>Mon empreinte numérique </a:t>
            </a:r>
            <a:endParaRPr b="0" lang="fr-FR" sz="1400" spc="-1" strike="noStrike">
              <a:latin typeface="Arial"/>
            </a:endParaRPr>
          </a:p>
        </p:txBody>
      </p:sp>
      <p:sp>
        <p:nvSpPr>
          <p:cNvPr id="367" name="Google Shape;244;p36_2"/>
          <p:cNvSpPr/>
          <p:nvPr/>
        </p:nvSpPr>
        <p:spPr>
          <a:xfrm>
            <a:off x="5740200" y="2981160"/>
            <a:ext cx="3592080" cy="85068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0" lang="fr-FR" sz="1400" spc="-1" strike="noStrike">
                <a:solidFill>
                  <a:srgbClr val="000000"/>
                </a:solidFill>
                <a:latin typeface="Arial"/>
                <a:ea typeface="Arial"/>
              </a:rPr>
              <a:t>Mon identité numérique </a:t>
            </a:r>
            <a:endParaRPr b="0" lang="fr-FR" sz="1400" spc="-1" strike="noStrike">
              <a:latin typeface="Arial"/>
            </a:endParaRPr>
          </a:p>
        </p:txBody>
      </p:sp>
      <p:sp>
        <p:nvSpPr>
          <p:cNvPr id="368" name="Google Shape;245;p36_2"/>
          <p:cNvSpPr/>
          <p:nvPr/>
        </p:nvSpPr>
        <p:spPr>
          <a:xfrm>
            <a:off x="168120" y="1076760"/>
            <a:ext cx="3946680" cy="85068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1400" spc="-1" strike="noStrike">
                <a:solidFill>
                  <a:srgbClr val="000000"/>
                </a:solidFill>
                <a:latin typeface="Arial"/>
                <a:ea typeface="Arial"/>
              </a:rPr>
              <a:t>Mon identité numérique :</a:t>
            </a:r>
            <a:endParaRPr b="0" lang="fr-FR" sz="1400" spc="-1" strike="noStrike">
              <a:latin typeface="Arial"/>
            </a:endParaRPr>
          </a:p>
          <a:p>
            <a:pPr>
              <a:lnSpc>
                <a:spcPct val="100000"/>
              </a:lnSpc>
              <a:tabLst>
                <a:tab algn="l" pos="0"/>
              </a:tabLst>
            </a:pPr>
            <a:r>
              <a:rPr b="0" lang="fr-FR" sz="1200" spc="-1" strike="noStrike">
                <a:solidFill>
                  <a:srgbClr val="000000"/>
                </a:solidFill>
                <a:highlight>
                  <a:srgbClr val="6aa84f"/>
                </a:highlight>
                <a:latin typeface="Arial"/>
                <a:ea typeface="Arial"/>
              </a:rPr>
              <a:t>les données que je maîtrise </a:t>
            </a:r>
            <a:endParaRPr b="0" lang="fr-FR" sz="1200" spc="-1" strike="noStrike">
              <a:latin typeface="Arial"/>
            </a:endParaRPr>
          </a:p>
          <a:p>
            <a:pPr>
              <a:lnSpc>
                <a:spcPct val="100000"/>
              </a:lnSpc>
              <a:tabLst>
                <a:tab algn="l" pos="0"/>
              </a:tabLst>
            </a:pPr>
            <a:r>
              <a:rPr b="0" lang="fr-FR" sz="1000" spc="-1" strike="noStrike">
                <a:solidFill>
                  <a:srgbClr val="000000"/>
                </a:solidFill>
                <a:latin typeface="Arial"/>
                <a:ea typeface="Arial"/>
              </a:rPr>
              <a:t>Pseudo / Identifiants</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Avatar</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Photos que je publie</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Statuts...</a:t>
            </a:r>
            <a:endParaRPr b="0" lang="fr-FR" sz="1000" spc="-1" strike="noStrike">
              <a:latin typeface="Arial"/>
            </a:endParaRPr>
          </a:p>
          <a:p>
            <a:pPr>
              <a:lnSpc>
                <a:spcPct val="100000"/>
              </a:lnSpc>
              <a:tabLst>
                <a:tab algn="l" pos="0"/>
              </a:tabLst>
            </a:pPr>
            <a:endParaRPr b="0" lang="fr-FR" sz="1000" spc="-1" strike="noStrike">
              <a:latin typeface="Arial"/>
            </a:endParaRPr>
          </a:p>
          <a:p>
            <a:pPr>
              <a:lnSpc>
                <a:spcPct val="100000"/>
              </a:lnSpc>
              <a:tabLst>
                <a:tab algn="l" pos="0"/>
              </a:tabLst>
            </a:pPr>
            <a:r>
              <a:rPr b="1" lang="fr-FR" sz="1400" spc="-1" strike="noStrike">
                <a:solidFill>
                  <a:srgbClr val="000000"/>
                </a:solidFill>
                <a:latin typeface="Arial"/>
                <a:ea typeface="Arial"/>
              </a:rPr>
              <a:t>Mon empreinte numérique :</a:t>
            </a:r>
            <a:endParaRPr b="0" lang="fr-FR" sz="1400" spc="-1" strike="noStrike">
              <a:latin typeface="Arial"/>
            </a:endParaRPr>
          </a:p>
          <a:p>
            <a:pPr>
              <a:lnSpc>
                <a:spcPct val="100000"/>
              </a:lnSpc>
              <a:tabLst>
                <a:tab algn="l" pos="0"/>
              </a:tabLst>
            </a:pPr>
            <a:r>
              <a:rPr b="0" lang="fr-FR" sz="1200" spc="-1" strike="noStrike">
                <a:solidFill>
                  <a:srgbClr val="000000"/>
                </a:solidFill>
                <a:highlight>
                  <a:srgbClr val="e06666"/>
                </a:highlight>
                <a:latin typeface="Arial"/>
                <a:ea typeface="Arial"/>
              </a:rPr>
              <a:t>les données que je mets en ligne, </a:t>
            </a:r>
            <a:endParaRPr b="0" lang="fr-FR" sz="1200" spc="-1" strike="noStrike">
              <a:latin typeface="Arial"/>
            </a:endParaRPr>
          </a:p>
          <a:p>
            <a:pPr>
              <a:lnSpc>
                <a:spcPct val="100000"/>
              </a:lnSpc>
              <a:tabLst>
                <a:tab algn="l" pos="0"/>
              </a:tabLst>
            </a:pPr>
            <a:r>
              <a:rPr b="0" lang="fr-FR" sz="1200" spc="-1" strike="noStrike">
                <a:solidFill>
                  <a:srgbClr val="000000"/>
                </a:solidFill>
                <a:highlight>
                  <a:srgbClr val="e06666"/>
                </a:highlight>
                <a:latin typeface="Arial"/>
                <a:ea typeface="Arial"/>
              </a:rPr>
              <a:t>de manière consciente ou non</a:t>
            </a:r>
            <a:endParaRPr b="0" lang="fr-FR" sz="1200" spc="-1" strike="noStrike">
              <a:latin typeface="Arial"/>
            </a:endParaRPr>
          </a:p>
          <a:p>
            <a:pPr>
              <a:lnSpc>
                <a:spcPct val="100000"/>
              </a:lnSpc>
              <a:tabLst>
                <a:tab algn="l" pos="0"/>
              </a:tabLst>
            </a:pPr>
            <a:r>
              <a:rPr b="0" lang="fr-FR" sz="1000" spc="-1" strike="noStrike">
                <a:solidFill>
                  <a:srgbClr val="000000"/>
                </a:solidFill>
                <a:latin typeface="Arial"/>
                <a:ea typeface="Arial"/>
              </a:rPr>
              <a:t>Identité numérique</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Meta-données </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Activité en ligne (clic sur pub, connexion à un site…)</a:t>
            </a:r>
            <a:endParaRPr b="0" lang="fr-FR" sz="10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Google Shape;240;p36_0"/>
          <p:cNvSpPr/>
          <p:nvPr/>
        </p:nvSpPr>
        <p:spPr>
          <a:xfrm>
            <a:off x="3494880" y="-192960"/>
            <a:ext cx="5410080" cy="5330880"/>
          </a:xfrm>
          <a:prstGeom prst="ellipse">
            <a:avLst/>
          </a:prstGeom>
          <a:solidFill>
            <a:srgbClr val="e06666">
              <a:alpha val="55000"/>
            </a:srgbClr>
          </a:solidFill>
          <a:ln w="0">
            <a:noFill/>
          </a:ln>
        </p:spPr>
        <p:style>
          <a:lnRef idx="0"/>
          <a:fillRef idx="0"/>
          <a:effectRef idx="0"/>
          <a:fontRef idx="minor"/>
        </p:style>
      </p:sp>
      <p:sp>
        <p:nvSpPr>
          <p:cNvPr id="370" name="Google Shape;241;p36_1"/>
          <p:cNvSpPr/>
          <p:nvPr/>
        </p:nvSpPr>
        <p:spPr>
          <a:xfrm>
            <a:off x="5587560" y="1932840"/>
            <a:ext cx="2729880" cy="2678400"/>
          </a:xfrm>
          <a:prstGeom prst="ellipse">
            <a:avLst/>
          </a:prstGeom>
          <a:solidFill>
            <a:srgbClr val="6aa84f">
              <a:alpha val="62000"/>
            </a:srgbClr>
          </a:solidFill>
          <a:ln w="0">
            <a:noFill/>
          </a:ln>
        </p:spPr>
        <p:style>
          <a:lnRef idx="0"/>
          <a:fillRef idx="0"/>
          <a:effectRef idx="0"/>
          <a:fontRef idx="minor"/>
        </p:style>
      </p:sp>
      <p:sp>
        <p:nvSpPr>
          <p:cNvPr id="371" name="Google Shape;242;p36_0"/>
          <p:cNvSpPr/>
          <p:nvPr/>
        </p:nvSpPr>
        <p:spPr>
          <a:xfrm>
            <a:off x="6850080" y="367920"/>
            <a:ext cx="2200320" cy="2158920"/>
          </a:xfrm>
          <a:prstGeom prst="ellipse">
            <a:avLst/>
          </a:prstGeom>
          <a:solidFill>
            <a:srgbClr val="fffd2d">
              <a:alpha val="58000"/>
            </a:srgbClr>
          </a:solidFill>
          <a:ln w="0">
            <a:noFill/>
          </a:ln>
        </p:spPr>
        <p:style>
          <a:lnRef idx="0"/>
          <a:fillRef idx="0"/>
          <a:effectRef idx="0"/>
          <a:fontRef idx="minor"/>
        </p:style>
        <p:txBody>
          <a:bodyPr lIns="90000" rIns="90000" tIns="91440" bIns="91440" anchor="ctr">
            <a:noAutofit/>
          </a:bodyPr>
          <a:p>
            <a:pPr>
              <a:lnSpc>
                <a:spcPct val="100000"/>
              </a:lnSpc>
              <a:tabLst>
                <a:tab algn="l" pos="0"/>
              </a:tabLst>
            </a:pPr>
            <a:r>
              <a:rPr b="0" lang="fr-FR" sz="1400" spc="-1" strike="noStrike">
                <a:solidFill>
                  <a:srgbClr val="000000"/>
                </a:solidFill>
                <a:latin typeface="Arial"/>
                <a:ea typeface="Arial"/>
              </a:rPr>
              <a:t>Ma e-réputation </a:t>
            </a:r>
            <a:endParaRPr b="0" lang="fr-FR" sz="1400" spc="-1" strike="noStrike">
              <a:latin typeface="Arial"/>
            </a:endParaRPr>
          </a:p>
        </p:txBody>
      </p:sp>
      <p:sp>
        <p:nvSpPr>
          <p:cNvPr id="372" name="Google Shape;243;p36_0"/>
          <p:cNvSpPr/>
          <p:nvPr/>
        </p:nvSpPr>
        <p:spPr>
          <a:xfrm>
            <a:off x="3765960" y="1521000"/>
            <a:ext cx="2360880" cy="26172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0" lang="fr-FR" sz="1400" spc="-1" strike="noStrike">
                <a:solidFill>
                  <a:srgbClr val="000000"/>
                </a:solidFill>
                <a:latin typeface="Arial"/>
                <a:ea typeface="Arial"/>
              </a:rPr>
              <a:t>Mon empreinte numérique </a:t>
            </a:r>
            <a:endParaRPr b="0" lang="fr-FR" sz="1400" spc="-1" strike="noStrike">
              <a:latin typeface="Arial"/>
            </a:endParaRPr>
          </a:p>
        </p:txBody>
      </p:sp>
      <p:sp>
        <p:nvSpPr>
          <p:cNvPr id="373" name="Google Shape;244;p36_0"/>
          <p:cNvSpPr/>
          <p:nvPr/>
        </p:nvSpPr>
        <p:spPr>
          <a:xfrm>
            <a:off x="5740200" y="2981160"/>
            <a:ext cx="3592080" cy="85068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0" lang="fr-FR" sz="1400" spc="-1" strike="noStrike">
                <a:solidFill>
                  <a:srgbClr val="000000"/>
                </a:solidFill>
                <a:latin typeface="Arial"/>
                <a:ea typeface="Arial"/>
              </a:rPr>
              <a:t>Mon identité numérique </a:t>
            </a:r>
            <a:endParaRPr b="0" lang="fr-FR" sz="1400" spc="-1" strike="noStrike">
              <a:latin typeface="Arial"/>
            </a:endParaRPr>
          </a:p>
        </p:txBody>
      </p:sp>
      <p:sp>
        <p:nvSpPr>
          <p:cNvPr id="374" name="Google Shape;245;p36_0"/>
          <p:cNvSpPr/>
          <p:nvPr/>
        </p:nvSpPr>
        <p:spPr>
          <a:xfrm>
            <a:off x="168120" y="1076760"/>
            <a:ext cx="3946680" cy="85068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1400" spc="-1" strike="noStrike">
                <a:solidFill>
                  <a:srgbClr val="000000"/>
                </a:solidFill>
                <a:latin typeface="Arial"/>
                <a:ea typeface="Arial"/>
              </a:rPr>
              <a:t>Mon identité numérique :</a:t>
            </a:r>
            <a:endParaRPr b="0" lang="fr-FR" sz="1400" spc="-1" strike="noStrike">
              <a:latin typeface="Arial"/>
            </a:endParaRPr>
          </a:p>
          <a:p>
            <a:pPr>
              <a:lnSpc>
                <a:spcPct val="100000"/>
              </a:lnSpc>
              <a:tabLst>
                <a:tab algn="l" pos="0"/>
              </a:tabLst>
            </a:pPr>
            <a:r>
              <a:rPr b="0" lang="fr-FR" sz="1200" spc="-1" strike="noStrike">
                <a:solidFill>
                  <a:srgbClr val="000000"/>
                </a:solidFill>
                <a:highlight>
                  <a:srgbClr val="6aa84f"/>
                </a:highlight>
                <a:latin typeface="Arial"/>
                <a:ea typeface="Arial"/>
              </a:rPr>
              <a:t>les données que je maîtrise </a:t>
            </a:r>
            <a:endParaRPr b="0" lang="fr-FR" sz="1200" spc="-1" strike="noStrike">
              <a:latin typeface="Arial"/>
            </a:endParaRPr>
          </a:p>
          <a:p>
            <a:pPr>
              <a:lnSpc>
                <a:spcPct val="100000"/>
              </a:lnSpc>
              <a:tabLst>
                <a:tab algn="l" pos="0"/>
              </a:tabLst>
            </a:pPr>
            <a:r>
              <a:rPr b="0" lang="fr-FR" sz="1000" spc="-1" strike="noStrike">
                <a:solidFill>
                  <a:srgbClr val="000000"/>
                </a:solidFill>
                <a:latin typeface="Arial"/>
                <a:ea typeface="Arial"/>
              </a:rPr>
              <a:t>Pseudo / Identifiants</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Avatar</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Photos que je publie</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Statuts...</a:t>
            </a:r>
            <a:endParaRPr b="0" lang="fr-FR" sz="1000" spc="-1" strike="noStrike">
              <a:latin typeface="Arial"/>
            </a:endParaRPr>
          </a:p>
          <a:p>
            <a:pPr>
              <a:lnSpc>
                <a:spcPct val="100000"/>
              </a:lnSpc>
              <a:tabLst>
                <a:tab algn="l" pos="0"/>
              </a:tabLst>
            </a:pPr>
            <a:endParaRPr b="0" lang="fr-FR" sz="1000" spc="-1" strike="noStrike">
              <a:latin typeface="Arial"/>
            </a:endParaRPr>
          </a:p>
          <a:p>
            <a:pPr>
              <a:lnSpc>
                <a:spcPct val="100000"/>
              </a:lnSpc>
              <a:tabLst>
                <a:tab algn="l" pos="0"/>
              </a:tabLst>
            </a:pPr>
            <a:r>
              <a:rPr b="1" lang="fr-FR" sz="1400" spc="-1" strike="noStrike">
                <a:solidFill>
                  <a:srgbClr val="000000"/>
                </a:solidFill>
                <a:latin typeface="Arial"/>
                <a:ea typeface="Arial"/>
              </a:rPr>
              <a:t>Mon empreinte numérique :</a:t>
            </a:r>
            <a:endParaRPr b="0" lang="fr-FR" sz="1400" spc="-1" strike="noStrike">
              <a:latin typeface="Arial"/>
            </a:endParaRPr>
          </a:p>
          <a:p>
            <a:pPr>
              <a:lnSpc>
                <a:spcPct val="100000"/>
              </a:lnSpc>
              <a:tabLst>
                <a:tab algn="l" pos="0"/>
              </a:tabLst>
            </a:pPr>
            <a:r>
              <a:rPr b="0" lang="fr-FR" sz="1200" spc="-1" strike="noStrike">
                <a:solidFill>
                  <a:srgbClr val="000000"/>
                </a:solidFill>
                <a:highlight>
                  <a:srgbClr val="e06666"/>
                </a:highlight>
                <a:latin typeface="Arial"/>
                <a:ea typeface="Arial"/>
              </a:rPr>
              <a:t>les données que je mets en ligne, </a:t>
            </a:r>
            <a:endParaRPr b="0" lang="fr-FR" sz="1200" spc="-1" strike="noStrike">
              <a:latin typeface="Arial"/>
            </a:endParaRPr>
          </a:p>
          <a:p>
            <a:pPr>
              <a:lnSpc>
                <a:spcPct val="100000"/>
              </a:lnSpc>
              <a:tabLst>
                <a:tab algn="l" pos="0"/>
              </a:tabLst>
            </a:pPr>
            <a:r>
              <a:rPr b="0" lang="fr-FR" sz="1200" spc="-1" strike="noStrike">
                <a:solidFill>
                  <a:srgbClr val="000000"/>
                </a:solidFill>
                <a:highlight>
                  <a:srgbClr val="e06666"/>
                </a:highlight>
                <a:latin typeface="Arial"/>
                <a:ea typeface="Arial"/>
              </a:rPr>
              <a:t>de manière consciente ou non</a:t>
            </a:r>
            <a:endParaRPr b="0" lang="fr-FR" sz="1200" spc="-1" strike="noStrike">
              <a:latin typeface="Arial"/>
            </a:endParaRPr>
          </a:p>
          <a:p>
            <a:pPr>
              <a:lnSpc>
                <a:spcPct val="100000"/>
              </a:lnSpc>
              <a:tabLst>
                <a:tab algn="l" pos="0"/>
              </a:tabLst>
            </a:pPr>
            <a:r>
              <a:rPr b="0" lang="fr-FR" sz="1000" spc="-1" strike="noStrike">
                <a:solidFill>
                  <a:srgbClr val="000000"/>
                </a:solidFill>
                <a:latin typeface="Arial"/>
                <a:ea typeface="Arial"/>
              </a:rPr>
              <a:t>Identité numérique</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Meta-données </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Activité en ligne (clic sur pub, connexion à un site…)</a:t>
            </a:r>
            <a:endParaRPr b="0" lang="fr-FR" sz="1000" spc="-1" strike="noStrike">
              <a:latin typeface="Arial"/>
            </a:endParaRPr>
          </a:p>
          <a:p>
            <a:pPr>
              <a:lnSpc>
                <a:spcPct val="100000"/>
              </a:lnSpc>
              <a:tabLst>
                <a:tab algn="l" pos="0"/>
              </a:tabLst>
            </a:pPr>
            <a:endParaRPr b="0" lang="fr-FR" sz="1000" spc="-1" strike="noStrike">
              <a:latin typeface="Arial"/>
            </a:endParaRPr>
          </a:p>
          <a:p>
            <a:pPr>
              <a:lnSpc>
                <a:spcPct val="100000"/>
              </a:lnSpc>
              <a:tabLst>
                <a:tab algn="l" pos="0"/>
              </a:tabLst>
            </a:pPr>
            <a:r>
              <a:rPr b="1" lang="fr-FR" sz="1400" spc="-1" strike="noStrike">
                <a:solidFill>
                  <a:srgbClr val="000000"/>
                </a:solidFill>
                <a:latin typeface="Arial"/>
                <a:ea typeface="Arial"/>
              </a:rPr>
              <a:t>Ma e-réputation :</a:t>
            </a:r>
            <a:endParaRPr b="0" lang="fr-FR" sz="1400" spc="-1" strike="noStrike">
              <a:latin typeface="Arial"/>
            </a:endParaRPr>
          </a:p>
          <a:p>
            <a:pPr>
              <a:lnSpc>
                <a:spcPct val="100000"/>
              </a:lnSpc>
              <a:tabLst>
                <a:tab algn="l" pos="0"/>
              </a:tabLst>
            </a:pPr>
            <a:r>
              <a:rPr b="0" lang="fr-FR" sz="1200" spc="-1" strike="noStrike">
                <a:solidFill>
                  <a:srgbClr val="000000"/>
                </a:solidFill>
                <a:highlight>
                  <a:srgbClr val="fffd2d"/>
                </a:highlight>
                <a:latin typeface="Arial"/>
                <a:ea typeface="Arial"/>
              </a:rPr>
              <a:t>comment les autres me voient</a:t>
            </a:r>
            <a:endParaRPr b="0" lang="fr-FR" sz="1200" spc="-1" strike="noStrike">
              <a:latin typeface="Arial"/>
            </a:endParaRPr>
          </a:p>
          <a:p>
            <a:pPr>
              <a:lnSpc>
                <a:spcPct val="100000"/>
              </a:lnSpc>
              <a:tabLst>
                <a:tab algn="l" pos="0"/>
              </a:tabLst>
            </a:pPr>
            <a:r>
              <a:rPr b="0" lang="fr-FR" sz="1000" spc="-1" strike="noStrike">
                <a:solidFill>
                  <a:srgbClr val="000000"/>
                </a:solidFill>
                <a:latin typeface="Arial"/>
                <a:ea typeface="Arial"/>
              </a:rPr>
              <a:t>une partie de mon identité numérique</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une partie de mon empreinte numérique</a:t>
            </a:r>
            <a:endParaRPr b="0" lang="fr-FR" sz="1000" spc="-1" strike="noStrike">
              <a:latin typeface="Arial"/>
            </a:endParaRPr>
          </a:p>
          <a:p>
            <a:pPr>
              <a:lnSpc>
                <a:spcPct val="100000"/>
              </a:lnSpc>
              <a:tabLst>
                <a:tab algn="l" pos="0"/>
              </a:tabLst>
            </a:pPr>
            <a:r>
              <a:rPr b="0" lang="fr-FR" sz="1000" spc="-1" strike="noStrike">
                <a:solidFill>
                  <a:srgbClr val="000000"/>
                </a:solidFill>
                <a:latin typeface="Arial"/>
                <a:ea typeface="Arial"/>
              </a:rPr>
              <a:t>une partie du contenu créé par d’autres personnes ( photo uploadée, identification, commentaire à votre sujet…)</a:t>
            </a:r>
            <a:endParaRPr b="0" lang="fr-FR" sz="10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5" name="Google Shape;66;p 1_1" descr=""/>
          <p:cNvPicPr/>
          <p:nvPr/>
        </p:nvPicPr>
        <p:blipFill>
          <a:blip r:embed="rId1">
            <a:alphaModFix amt="12000"/>
          </a:blip>
          <a:srcRect l="0" t="0" r="0" b="23589"/>
          <a:stretch/>
        </p:blipFill>
        <p:spPr>
          <a:xfrm>
            <a:off x="6847920" y="2666880"/>
            <a:ext cx="2238120" cy="2428560"/>
          </a:xfrm>
          <a:prstGeom prst="rect">
            <a:avLst/>
          </a:prstGeom>
          <a:ln w="0">
            <a:noFill/>
          </a:ln>
        </p:spPr>
      </p:pic>
      <p:sp>
        <p:nvSpPr>
          <p:cNvPr id="376" name="Google Shape;67;p 2_0"/>
          <p:cNvSpPr/>
          <p:nvPr/>
        </p:nvSpPr>
        <p:spPr>
          <a:xfrm>
            <a:off x="984600" y="2185920"/>
            <a:ext cx="7413840" cy="7628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Débat mouvant</a:t>
            </a: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7" name="Google Shape;66;p 1_7" descr=""/>
          <p:cNvPicPr/>
          <p:nvPr/>
        </p:nvPicPr>
        <p:blipFill>
          <a:blip r:embed="rId1">
            <a:alphaModFix amt="12000"/>
          </a:blip>
          <a:srcRect l="0" t="0" r="0" b="23589"/>
          <a:stretch/>
        </p:blipFill>
        <p:spPr>
          <a:xfrm>
            <a:off x="6847920" y="2666880"/>
            <a:ext cx="2238120" cy="2428560"/>
          </a:xfrm>
          <a:prstGeom prst="rect">
            <a:avLst/>
          </a:prstGeom>
          <a:ln w="0">
            <a:noFill/>
          </a:ln>
        </p:spPr>
      </p:pic>
      <p:sp>
        <p:nvSpPr>
          <p:cNvPr id="378" name="Google Shape;67;p 2_3"/>
          <p:cNvSpPr/>
          <p:nvPr/>
        </p:nvSpPr>
        <p:spPr>
          <a:xfrm>
            <a:off x="984600" y="565920"/>
            <a:ext cx="7413840" cy="7628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Débat mouvant</a:t>
            </a:r>
            <a:endParaRPr b="0" lang="fr-FR" sz="3600" spc="-1" strike="noStrike">
              <a:latin typeface="Arial"/>
            </a:endParaRPr>
          </a:p>
        </p:txBody>
      </p:sp>
      <p:sp>
        <p:nvSpPr>
          <p:cNvPr id="379" name=""/>
          <p:cNvSpPr/>
          <p:nvPr/>
        </p:nvSpPr>
        <p:spPr>
          <a:xfrm>
            <a:off x="1080000" y="2160000"/>
            <a:ext cx="7197120" cy="122148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fr-FR" sz="4000" spc="-1" strike="noStrike">
                <a:solidFill>
                  <a:srgbClr val="000000"/>
                </a:solidFill>
                <a:latin typeface="Arial"/>
                <a:ea typeface="DejaVu Sans"/>
              </a:rPr>
              <a:t>Les réseaux sociaux permettent de mieux s’informer</a:t>
            </a:r>
            <a:endParaRPr b="0" lang="fr-FR" sz="40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0" name="Google Shape;66;p 1_16" descr=""/>
          <p:cNvPicPr/>
          <p:nvPr/>
        </p:nvPicPr>
        <p:blipFill>
          <a:blip r:embed="rId1">
            <a:alphaModFix amt="12000"/>
          </a:blip>
          <a:srcRect l="0" t="0" r="0" b="23589"/>
          <a:stretch/>
        </p:blipFill>
        <p:spPr>
          <a:xfrm>
            <a:off x="6847920" y="2666880"/>
            <a:ext cx="2238120" cy="2428560"/>
          </a:xfrm>
          <a:prstGeom prst="rect">
            <a:avLst/>
          </a:prstGeom>
          <a:ln w="0">
            <a:noFill/>
          </a:ln>
        </p:spPr>
      </p:pic>
      <p:sp>
        <p:nvSpPr>
          <p:cNvPr id="381" name="Google Shape;67;p 2_6"/>
          <p:cNvSpPr/>
          <p:nvPr/>
        </p:nvSpPr>
        <p:spPr>
          <a:xfrm>
            <a:off x="984600" y="565920"/>
            <a:ext cx="7413840" cy="7628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Débat mouvant</a:t>
            </a:r>
            <a:endParaRPr b="0" lang="fr-FR" sz="3600" spc="-1" strike="noStrike">
              <a:latin typeface="Arial"/>
            </a:endParaRPr>
          </a:p>
        </p:txBody>
      </p:sp>
      <p:sp>
        <p:nvSpPr>
          <p:cNvPr id="382" name=""/>
          <p:cNvSpPr/>
          <p:nvPr/>
        </p:nvSpPr>
        <p:spPr>
          <a:xfrm>
            <a:off x="180000" y="2160000"/>
            <a:ext cx="8906040" cy="197712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fr-FR" sz="4000" spc="-1" strike="noStrike">
                <a:solidFill>
                  <a:srgbClr val="000000"/>
                </a:solidFill>
                <a:latin typeface="Arial"/>
                <a:ea typeface="DejaVu Sans"/>
              </a:rPr>
              <a:t>Les créateurices de contenus</a:t>
            </a:r>
            <a:endParaRPr b="0" lang="fr-FR" sz="4000" spc="-1" strike="noStrike">
              <a:latin typeface="Arial"/>
            </a:endParaRPr>
          </a:p>
          <a:p>
            <a:pPr algn="ctr">
              <a:lnSpc>
                <a:spcPct val="100000"/>
              </a:lnSpc>
            </a:pPr>
            <a:r>
              <a:rPr b="0" lang="fr-FR" sz="4000" spc="-1" strike="noStrike">
                <a:solidFill>
                  <a:srgbClr val="000000"/>
                </a:solidFill>
                <a:latin typeface="Arial"/>
                <a:ea typeface="DejaVu Sans"/>
              </a:rPr>
              <a:t>sont de bons modèles pour les ados</a:t>
            </a:r>
            <a:endParaRPr b="0" lang="fr-FR" sz="40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3" name="Google Shape;66;p 1_8" descr=""/>
          <p:cNvPicPr/>
          <p:nvPr/>
        </p:nvPicPr>
        <p:blipFill>
          <a:blip r:embed="rId1">
            <a:alphaModFix amt="12000"/>
          </a:blip>
          <a:srcRect l="0" t="0" r="0" b="23589"/>
          <a:stretch/>
        </p:blipFill>
        <p:spPr>
          <a:xfrm>
            <a:off x="6847920" y="2666880"/>
            <a:ext cx="2238120" cy="2428560"/>
          </a:xfrm>
          <a:prstGeom prst="rect">
            <a:avLst/>
          </a:prstGeom>
          <a:ln w="0">
            <a:noFill/>
          </a:ln>
        </p:spPr>
      </p:pic>
      <p:sp>
        <p:nvSpPr>
          <p:cNvPr id="384" name="Google Shape;67;p 2_4"/>
          <p:cNvSpPr/>
          <p:nvPr/>
        </p:nvSpPr>
        <p:spPr>
          <a:xfrm>
            <a:off x="984600" y="565920"/>
            <a:ext cx="7413840" cy="7628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Débat mouvant</a:t>
            </a:r>
            <a:endParaRPr b="0" lang="fr-FR" sz="3600" spc="-1" strike="noStrike">
              <a:latin typeface="Arial"/>
            </a:endParaRPr>
          </a:p>
        </p:txBody>
      </p:sp>
      <p:sp>
        <p:nvSpPr>
          <p:cNvPr id="385" name=""/>
          <p:cNvSpPr/>
          <p:nvPr/>
        </p:nvSpPr>
        <p:spPr>
          <a:xfrm>
            <a:off x="1080000" y="1800000"/>
            <a:ext cx="7197120" cy="271548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endParaRPr b="0" lang="fr-FR" sz="1800" spc="-1" strike="noStrike">
              <a:latin typeface="Arial"/>
            </a:endParaRPr>
          </a:p>
          <a:p>
            <a:pPr algn="ctr">
              <a:lnSpc>
                <a:spcPct val="100000"/>
              </a:lnSpc>
            </a:pPr>
            <a:r>
              <a:rPr b="0" lang="fr-FR" sz="4000" spc="-1" strike="noStrike">
                <a:solidFill>
                  <a:srgbClr val="000000"/>
                </a:solidFill>
                <a:latin typeface="Arial"/>
                <a:ea typeface="DejaVu Sans"/>
              </a:rPr>
              <a:t>La publicité ciblée est une bonne chose </a:t>
            </a:r>
            <a:endParaRPr b="0" lang="fr-FR" sz="40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6" name="Google Shape;66;p 1_2" descr=""/>
          <p:cNvPicPr/>
          <p:nvPr/>
        </p:nvPicPr>
        <p:blipFill>
          <a:blip r:embed="rId1">
            <a:alphaModFix amt="12000"/>
          </a:blip>
          <a:srcRect l="0" t="0" r="0" b="23589"/>
          <a:stretch/>
        </p:blipFill>
        <p:spPr>
          <a:xfrm>
            <a:off x="6847920" y="2666880"/>
            <a:ext cx="2238120" cy="2428560"/>
          </a:xfrm>
          <a:prstGeom prst="rect">
            <a:avLst/>
          </a:prstGeom>
          <a:ln w="0">
            <a:noFill/>
          </a:ln>
        </p:spPr>
      </p:pic>
      <p:sp>
        <p:nvSpPr>
          <p:cNvPr id="387" name="Google Shape;67;p 2_2"/>
          <p:cNvSpPr/>
          <p:nvPr/>
        </p:nvSpPr>
        <p:spPr>
          <a:xfrm>
            <a:off x="984600" y="565920"/>
            <a:ext cx="7413840" cy="7628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Débat mouvant</a:t>
            </a:r>
            <a:endParaRPr b="0" lang="fr-FR" sz="3600" spc="-1" strike="noStrike">
              <a:latin typeface="Arial"/>
            </a:endParaRPr>
          </a:p>
        </p:txBody>
      </p:sp>
      <p:sp>
        <p:nvSpPr>
          <p:cNvPr id="388" name=""/>
          <p:cNvSpPr/>
          <p:nvPr/>
        </p:nvSpPr>
        <p:spPr>
          <a:xfrm>
            <a:off x="1080000" y="2160000"/>
            <a:ext cx="7197120" cy="122148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fr-FR" sz="4000" spc="-1" strike="noStrike">
                <a:solidFill>
                  <a:srgbClr val="000000"/>
                </a:solidFill>
                <a:latin typeface="Arial"/>
                <a:ea typeface="DejaVu Sans"/>
              </a:rPr>
              <a:t>L’anonymat sur Internet </a:t>
            </a:r>
            <a:endParaRPr b="0" lang="fr-FR" sz="4000" spc="-1" strike="noStrike">
              <a:latin typeface="Arial"/>
            </a:endParaRPr>
          </a:p>
          <a:p>
            <a:pPr algn="ctr">
              <a:lnSpc>
                <a:spcPct val="100000"/>
              </a:lnSpc>
            </a:pPr>
            <a:r>
              <a:rPr b="0" lang="fr-FR" sz="4000" spc="-1" strike="noStrike">
                <a:solidFill>
                  <a:srgbClr val="000000"/>
                </a:solidFill>
                <a:latin typeface="Arial"/>
                <a:ea typeface="DejaVu Sans"/>
              </a:rPr>
              <a:t>doit être défendu</a:t>
            </a:r>
            <a:endParaRPr b="0" lang="fr-FR" sz="40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9" name="Google Shape;66;p 1_4" descr=""/>
          <p:cNvPicPr/>
          <p:nvPr/>
        </p:nvPicPr>
        <p:blipFill>
          <a:blip r:embed="rId1">
            <a:alphaModFix amt="12000"/>
          </a:blip>
          <a:srcRect l="0" t="0" r="0" b="23589"/>
          <a:stretch/>
        </p:blipFill>
        <p:spPr>
          <a:xfrm>
            <a:off x="6847920" y="2666880"/>
            <a:ext cx="2238120" cy="2428560"/>
          </a:xfrm>
          <a:prstGeom prst="rect">
            <a:avLst/>
          </a:prstGeom>
          <a:ln w="0">
            <a:noFill/>
          </a:ln>
        </p:spPr>
      </p:pic>
      <p:sp>
        <p:nvSpPr>
          <p:cNvPr id="390" name="Google Shape;67;p 2_5"/>
          <p:cNvSpPr/>
          <p:nvPr/>
        </p:nvSpPr>
        <p:spPr>
          <a:xfrm>
            <a:off x="984600" y="565920"/>
            <a:ext cx="7413840" cy="7628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Débat mouvant</a:t>
            </a:r>
            <a:endParaRPr b="0" lang="fr-FR" sz="3600" spc="-1" strike="noStrike">
              <a:latin typeface="Arial"/>
            </a:endParaRPr>
          </a:p>
        </p:txBody>
      </p:sp>
      <p:sp>
        <p:nvSpPr>
          <p:cNvPr id="391" name=""/>
          <p:cNvSpPr/>
          <p:nvPr/>
        </p:nvSpPr>
        <p:spPr>
          <a:xfrm>
            <a:off x="180000" y="2160000"/>
            <a:ext cx="8906040" cy="197712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0" lang="fr-FR" sz="4000" spc="-1" strike="noStrike">
                <a:solidFill>
                  <a:srgbClr val="000000"/>
                </a:solidFill>
                <a:latin typeface="Arial"/>
                <a:ea typeface="DejaVu Sans"/>
              </a:rPr>
              <a:t>La surveillance n’est pas un problème quand on n’a rien à cacher</a:t>
            </a:r>
            <a:endParaRPr b="0" lang="fr-FR" sz="40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2" name="Google Shape;66;p 1_3" descr=""/>
          <p:cNvPicPr/>
          <p:nvPr/>
        </p:nvPicPr>
        <p:blipFill>
          <a:blip r:embed="rId1">
            <a:alphaModFix amt="12000"/>
          </a:blip>
          <a:srcRect l="0" t="0" r="0" b="23589"/>
          <a:stretch/>
        </p:blipFill>
        <p:spPr>
          <a:xfrm>
            <a:off x="6847920" y="2666880"/>
            <a:ext cx="2238120" cy="24285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8" name="Google Shape;110;p26"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209" name="Google Shape;111;p26"/>
          <p:cNvSpPr/>
          <p:nvPr/>
        </p:nvSpPr>
        <p:spPr>
          <a:xfrm>
            <a:off x="1163520" y="1918800"/>
            <a:ext cx="6811200" cy="1299600"/>
          </a:xfrm>
          <a:prstGeom prst="rect">
            <a:avLst/>
          </a:prstGeom>
          <a:noFill/>
          <a:ln w="0">
            <a:noFill/>
          </a:ln>
        </p:spPr>
        <p:style>
          <a:lnRef idx="0"/>
          <a:fillRef idx="0"/>
          <a:effectRef idx="0"/>
          <a:fontRef idx="minor"/>
        </p:style>
        <p:txBody>
          <a:bodyPr lIns="90000" rIns="90000" tIns="91440" bIns="91440">
            <a:noAutofit/>
          </a:bodyPr>
          <a:p>
            <a:pPr algn="ctr">
              <a:lnSpc>
                <a:spcPct val="115000"/>
              </a:lnSpc>
              <a:tabLst>
                <a:tab algn="l" pos="0"/>
              </a:tabLst>
            </a:pPr>
            <a:r>
              <a:rPr b="1" lang="fr-FR" sz="3600" spc="-1" strike="noStrike">
                <a:solidFill>
                  <a:srgbClr val="000000"/>
                </a:solidFill>
                <a:latin typeface="Arial"/>
                <a:ea typeface="Arial"/>
              </a:rPr>
              <a:t>Classez vous ! </a:t>
            </a:r>
            <a:endParaRPr b="0" lang="fr-FR" sz="3600" spc="-1" strike="noStrike">
              <a:latin typeface="Arial"/>
            </a:endParaRPr>
          </a:p>
          <a:p>
            <a:pPr algn="ctr">
              <a:lnSpc>
                <a:spcPct val="115000"/>
              </a:lnSpc>
              <a:tabLst>
                <a:tab algn="l" pos="0"/>
              </a:tabLst>
            </a:pPr>
            <a:r>
              <a:rPr b="1" lang="fr-FR" sz="3600" spc="-1" strike="noStrike">
                <a:solidFill>
                  <a:srgbClr val="000000"/>
                </a:solidFill>
                <a:latin typeface="Arial"/>
                <a:ea typeface="Arial"/>
              </a:rPr>
              <a:t>Combien d’écrans avez-vous chez vous ?</a:t>
            </a:r>
            <a:endParaRPr b="0" lang="fr-FR" sz="3600" spc="-1" strike="noStrike">
              <a:latin typeface="Arial"/>
            </a:endParaRPr>
          </a:p>
          <a:p>
            <a:pPr algn="ctr">
              <a:lnSpc>
                <a:spcPct val="120000"/>
              </a:lnSpc>
              <a:tabLst>
                <a:tab algn="l" pos="0"/>
              </a:tabLst>
            </a:pPr>
            <a:endParaRPr b="0" lang="fr-FR" sz="3600" spc="-1" strike="noStrike">
              <a:latin typeface="Arial"/>
            </a:endParaRPr>
          </a:p>
          <a:p>
            <a:pPr algn="ctr">
              <a:lnSpc>
                <a:spcPct val="115000"/>
              </a:lnSpc>
              <a:tabLst>
                <a:tab algn="l" pos="0"/>
              </a:tabLst>
            </a:pPr>
            <a:endParaRPr b="0" lang="fr-FR" sz="3600" spc="-1" strike="noStrike">
              <a:latin typeface="Arial"/>
            </a:endParaRPr>
          </a:p>
        </p:txBody>
      </p:sp>
      <p:sp>
        <p:nvSpPr>
          <p:cNvPr id="210" name="Google Shape;112;p26"/>
          <p:cNvSpPr/>
          <p:nvPr/>
        </p:nvSpPr>
        <p:spPr>
          <a:xfrm>
            <a:off x="860760" y="216000"/>
            <a:ext cx="7416360" cy="7653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Présentation de l’audience</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3" name="Google Shape;337;p49_0"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394" name="Google Shape;338;p49_2"/>
          <p:cNvSpPr/>
          <p:nvPr/>
        </p:nvSpPr>
        <p:spPr>
          <a:xfrm>
            <a:off x="963000" y="2307600"/>
            <a:ext cx="7418160" cy="7063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Pornographie</a:t>
            </a:r>
            <a:endParaRPr b="0" lang="fr-FR" sz="3600" spc="-1" strike="noStrike">
              <a:latin typeface="Arial"/>
            </a:endParaRPr>
          </a:p>
          <a:p>
            <a:pPr algn="ctr">
              <a:lnSpc>
                <a:spcPct val="100000"/>
              </a:lnSpc>
              <a:tabLst>
                <a:tab algn="l" pos="0"/>
              </a:tabLst>
            </a:pPr>
            <a:endParaRPr b="0" lang="fr-FR" sz="3600" spc="-1" strike="noStrike">
              <a:latin typeface="Arial"/>
            </a:endParaRPr>
          </a:p>
          <a:p>
            <a:pPr algn="ctr">
              <a:lnSpc>
                <a:spcPct val="100000"/>
              </a:lnSpc>
              <a:tabLst>
                <a:tab algn="l" pos="0"/>
              </a:tabLst>
            </a:pP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5" name="Google Shape;350;p51"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396" name="PlaceHolder 1_1"/>
          <p:cNvSpPr/>
          <p:nvPr/>
        </p:nvSpPr>
        <p:spPr>
          <a:xfrm>
            <a:off x="311760" y="2484720"/>
            <a:ext cx="8516160" cy="2226960"/>
          </a:xfrm>
          <a:prstGeom prst="rect">
            <a:avLst/>
          </a:prstGeom>
          <a:noFill/>
          <a:ln w="0">
            <a:noFill/>
          </a:ln>
        </p:spPr>
        <p:style>
          <a:lnRef idx="0"/>
          <a:fillRef idx="0"/>
          <a:effectRef idx="0"/>
          <a:fontRef idx="minor"/>
        </p:style>
        <p:txBody>
          <a:bodyPr lIns="0" rIns="0" tIns="91440" bIns="91440">
            <a:normAutofit/>
          </a:bodyPr>
          <a:p>
            <a:pPr algn="ctr">
              <a:lnSpc>
                <a:spcPct val="115000"/>
              </a:lnSpc>
              <a:tabLst>
                <a:tab algn="l" pos="0"/>
              </a:tabLst>
            </a:pPr>
            <a:r>
              <a:rPr b="1" lang="fr-FR" sz="2800" spc="-1" strike="noStrike">
                <a:solidFill>
                  <a:srgbClr val="000000"/>
                </a:solidFill>
                <a:latin typeface="Arial"/>
                <a:ea typeface="Arial"/>
              </a:rPr>
              <a:t>Parler de pornographie à des ados de 12 ans ?</a:t>
            </a:r>
            <a:endParaRPr b="0" lang="fr-FR" sz="2800" spc="-1" strike="noStrike">
              <a:latin typeface="Arial"/>
            </a:endParaRPr>
          </a:p>
          <a:p>
            <a:pPr>
              <a:lnSpc>
                <a:spcPct val="115000"/>
              </a:lnSpc>
              <a:tabLst>
                <a:tab algn="l" pos="0"/>
              </a:tabLst>
            </a:pPr>
            <a:endParaRPr b="0" lang="fr-FR" sz="2800" spc="-1" strike="noStrike">
              <a:latin typeface="Arial"/>
            </a:endParaRPr>
          </a:p>
          <a:p>
            <a:pPr>
              <a:lnSpc>
                <a:spcPct val="115000"/>
              </a:lnSpc>
              <a:tabLst>
                <a:tab algn="l" pos="0"/>
              </a:tabLst>
            </a:pPr>
            <a:endParaRPr b="0" lang="fr-FR" sz="2800" spc="-1" strike="noStrike">
              <a:latin typeface="Arial"/>
            </a:endParaRPr>
          </a:p>
        </p:txBody>
      </p:sp>
      <p:sp>
        <p:nvSpPr>
          <p:cNvPr id="397" name="Google Shape;352;p51_1"/>
          <p:cNvSpPr/>
          <p:nvPr/>
        </p:nvSpPr>
        <p:spPr>
          <a:xfrm>
            <a:off x="963000" y="554760"/>
            <a:ext cx="7418160" cy="8816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Qu’en dit-on ?</a:t>
            </a: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8" name="Google Shape;350;p51_1"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399" name="PlaceHolder 1_6"/>
          <p:cNvSpPr/>
          <p:nvPr/>
        </p:nvSpPr>
        <p:spPr>
          <a:xfrm>
            <a:off x="311760" y="2484720"/>
            <a:ext cx="8516160" cy="2226960"/>
          </a:xfrm>
          <a:prstGeom prst="rect">
            <a:avLst/>
          </a:prstGeom>
          <a:noFill/>
          <a:ln w="0">
            <a:noFill/>
          </a:ln>
        </p:spPr>
        <p:style>
          <a:lnRef idx="0"/>
          <a:fillRef idx="0"/>
          <a:effectRef idx="0"/>
          <a:fontRef idx="minor"/>
        </p:style>
      </p:sp>
      <p:sp>
        <p:nvSpPr>
          <p:cNvPr id="400" name="Google Shape;352;p51_3"/>
          <p:cNvSpPr/>
          <p:nvPr/>
        </p:nvSpPr>
        <p:spPr>
          <a:xfrm>
            <a:off x="963000" y="554760"/>
            <a:ext cx="7418160" cy="8816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Qu’en dit-on ?</a:t>
            </a:r>
            <a:endParaRPr b="0" lang="fr-FR" sz="3600" spc="-1" strike="noStrike">
              <a:latin typeface="Arial"/>
            </a:endParaRPr>
          </a:p>
        </p:txBody>
      </p:sp>
      <p:pic>
        <p:nvPicPr>
          <p:cNvPr id="401" name="" descr=""/>
          <p:cNvPicPr/>
          <p:nvPr/>
        </p:nvPicPr>
        <p:blipFill>
          <a:blip r:embed="rId2"/>
          <a:stretch/>
        </p:blipFill>
        <p:spPr>
          <a:xfrm>
            <a:off x="1708920" y="1475640"/>
            <a:ext cx="3366000" cy="3650040"/>
          </a:xfrm>
          <a:prstGeom prst="rect">
            <a:avLst/>
          </a:prstGeom>
          <a:ln w="0">
            <a:noFill/>
          </a:ln>
        </p:spPr>
      </p:pic>
      <p:sp>
        <p:nvSpPr>
          <p:cNvPr id="402" name=""/>
          <p:cNvSpPr/>
          <p:nvPr/>
        </p:nvSpPr>
        <p:spPr>
          <a:xfrm>
            <a:off x="6094440" y="4211640"/>
            <a:ext cx="2782080" cy="3452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800" spc="-1" strike="noStrike" u="sng">
                <a:solidFill>
                  <a:srgbClr val="0097a7"/>
                </a:solidFill>
                <a:uFillTx/>
                <a:latin typeface="Arial"/>
                <a:ea typeface="DejaVu Sans"/>
                <a:hlinkClick r:id="rId3"/>
              </a:rPr>
              <a:t>Source Senat/Ennocence</a:t>
            </a:r>
            <a:endParaRPr b="0" lang="fr-FR" sz="1800" spc="-1" strike="noStrike">
              <a:latin typeface="Arial"/>
            </a:endParaRPr>
          </a:p>
        </p:txBody>
      </p:sp>
      <p:sp>
        <p:nvSpPr>
          <p:cNvPr id="403" name=""/>
          <p:cNvSpPr/>
          <p:nvPr/>
        </p:nvSpPr>
        <p:spPr>
          <a:xfrm>
            <a:off x="5372640" y="1785960"/>
            <a:ext cx="3191400" cy="18810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800" spc="-1" strike="noStrike">
                <a:solidFill>
                  <a:srgbClr val="000000"/>
                </a:solidFill>
                <a:latin typeface="Arial"/>
                <a:ea typeface="DejaVu Sans"/>
              </a:rPr>
              <a:t>Selon un sondage Ifop de 2017, plus de la moitié des adolescents de 15 à 17 ans sont déjà tombés </a:t>
            </a:r>
            <a:r>
              <a:rPr b="1" lang="fr-FR" sz="1800" spc="-1" strike="noStrike">
                <a:solidFill>
                  <a:srgbClr val="000000"/>
                </a:solidFill>
                <a:latin typeface="Arial"/>
                <a:ea typeface="DejaVu Sans"/>
              </a:rPr>
              <a:t>par hasard</a:t>
            </a:r>
            <a:r>
              <a:rPr b="0" lang="fr-FR" sz="1800" spc="-1" strike="noStrike">
                <a:solidFill>
                  <a:srgbClr val="000000"/>
                </a:solidFill>
                <a:latin typeface="Arial"/>
                <a:ea typeface="DejaVu Sans"/>
              </a:rPr>
              <a:t> sur un extrait vidéo à caractère pornographique .</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29" dur="indefinite" restart="never" nodeType="tmRoot">
          <p:childTnLst>
            <p:seq>
              <p:cTn id="130" dur="indefinite" nodeType="mainSeq">
                <p:childTnLst>
                  <p:par>
                    <p:cTn id="131" fill="hold">
                      <p:stCondLst>
                        <p:cond delay="indefinite"/>
                      </p:stCondLst>
                      <p:childTnLst>
                        <p:par>
                          <p:cTn id="132" fill="hold">
                            <p:stCondLst>
                              <p:cond delay="0"/>
                            </p:stCondLst>
                            <p:childTnLst>
                              <p:par>
                                <p:cTn id="133" nodeType="clickEffect" fill="hold" presetClass="entr" presetID="1">
                                  <p:stCondLst>
                                    <p:cond delay="0"/>
                                  </p:stCondLst>
                                  <p:childTnLst>
                                    <p:set>
                                      <p:cBhvr>
                                        <p:cTn id="134" dur="1" fill="hold">
                                          <p:stCondLst>
                                            <p:cond delay="0"/>
                                          </p:stCondLst>
                                        </p:cTn>
                                        <p:tgtEl>
                                          <p:spTgt spid="403">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4" name="Google Shape;350;p51_3"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05" name="PlaceHolder 1_12"/>
          <p:cNvSpPr/>
          <p:nvPr/>
        </p:nvSpPr>
        <p:spPr>
          <a:xfrm>
            <a:off x="311760" y="2484720"/>
            <a:ext cx="8516160" cy="2226960"/>
          </a:xfrm>
          <a:prstGeom prst="rect">
            <a:avLst/>
          </a:prstGeom>
          <a:noFill/>
          <a:ln w="0">
            <a:noFill/>
          </a:ln>
        </p:spPr>
        <p:style>
          <a:lnRef idx="0"/>
          <a:fillRef idx="0"/>
          <a:effectRef idx="0"/>
          <a:fontRef idx="minor"/>
        </p:style>
        <p:txBody>
          <a:bodyPr lIns="0" rIns="0" tIns="91440" bIns="91440">
            <a:normAutofit/>
          </a:bodyPr>
          <a:p>
            <a:pPr algn="ctr">
              <a:lnSpc>
                <a:spcPct val="115000"/>
              </a:lnSpc>
              <a:tabLst>
                <a:tab algn="l" pos="0"/>
              </a:tabLst>
            </a:pPr>
            <a:r>
              <a:rPr b="1" lang="fr-FR" sz="2800" spc="-1" strike="noStrike">
                <a:solidFill>
                  <a:srgbClr val="000000"/>
                </a:solidFill>
                <a:latin typeface="Arial"/>
                <a:ea typeface="Arial"/>
              </a:rPr>
              <a:t>Animer des temps d’échanges sur la pornographie sans s’y connaître ? </a:t>
            </a:r>
            <a:endParaRPr b="0" lang="fr-FR" sz="2800" spc="-1" strike="noStrike">
              <a:latin typeface="Arial"/>
            </a:endParaRPr>
          </a:p>
        </p:txBody>
      </p:sp>
      <p:sp>
        <p:nvSpPr>
          <p:cNvPr id="406" name="Google Shape;352;p51_5"/>
          <p:cNvSpPr/>
          <p:nvPr/>
        </p:nvSpPr>
        <p:spPr>
          <a:xfrm>
            <a:off x="963000" y="554760"/>
            <a:ext cx="7418160" cy="8816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Qu’en dit-on ?</a:t>
            </a: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7" name="Google Shape;350;p51_2"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08" name="PlaceHolder 1_7"/>
          <p:cNvSpPr/>
          <p:nvPr/>
        </p:nvSpPr>
        <p:spPr>
          <a:xfrm>
            <a:off x="311760" y="2484720"/>
            <a:ext cx="8516160" cy="2226960"/>
          </a:xfrm>
          <a:prstGeom prst="rect">
            <a:avLst/>
          </a:prstGeom>
          <a:noFill/>
          <a:ln w="0">
            <a:noFill/>
          </a:ln>
        </p:spPr>
        <p:style>
          <a:lnRef idx="0"/>
          <a:fillRef idx="0"/>
          <a:effectRef idx="0"/>
          <a:fontRef idx="minor"/>
        </p:style>
        <p:txBody>
          <a:bodyPr lIns="0" rIns="0" tIns="91440" bIns="91440">
            <a:normAutofit/>
          </a:bodyPr>
          <a:p>
            <a:pPr algn="ctr">
              <a:lnSpc>
                <a:spcPct val="115000"/>
              </a:lnSpc>
              <a:tabLst>
                <a:tab algn="l" pos="0"/>
              </a:tabLst>
            </a:pPr>
            <a:endParaRPr b="0" lang="fr-FR" sz="1800" spc="-1" strike="noStrike">
              <a:latin typeface="Arial"/>
            </a:endParaRPr>
          </a:p>
          <a:p>
            <a:pPr>
              <a:lnSpc>
                <a:spcPct val="115000"/>
              </a:lnSpc>
              <a:tabLst>
                <a:tab algn="l" pos="0"/>
              </a:tabLst>
            </a:pPr>
            <a:endParaRPr b="0" lang="fr-FR" sz="1800" spc="-1" strike="noStrike">
              <a:latin typeface="Arial"/>
            </a:endParaRPr>
          </a:p>
          <a:p>
            <a:pPr>
              <a:lnSpc>
                <a:spcPct val="115000"/>
              </a:lnSpc>
              <a:tabLst>
                <a:tab algn="l" pos="0"/>
              </a:tabLst>
            </a:pPr>
            <a:endParaRPr b="0" lang="fr-FR" sz="1800" spc="-1" strike="noStrike">
              <a:latin typeface="Arial"/>
            </a:endParaRPr>
          </a:p>
        </p:txBody>
      </p:sp>
      <p:pic>
        <p:nvPicPr>
          <p:cNvPr id="409" name="" descr=""/>
          <p:cNvPicPr/>
          <p:nvPr/>
        </p:nvPicPr>
        <p:blipFill>
          <a:blip r:embed="rId2"/>
          <a:stretch/>
        </p:blipFill>
        <p:spPr>
          <a:xfrm>
            <a:off x="2526120" y="391320"/>
            <a:ext cx="4950360" cy="4533840"/>
          </a:xfrm>
          <a:prstGeom prst="rect">
            <a:avLst/>
          </a:prstGeom>
          <a:ln w="0">
            <a:noFill/>
          </a:ln>
        </p:spPr>
      </p:pic>
      <p:sp>
        <p:nvSpPr>
          <p:cNvPr id="410" name=""/>
          <p:cNvSpPr/>
          <p:nvPr/>
        </p:nvSpPr>
        <p:spPr>
          <a:xfrm>
            <a:off x="7272360" y="4406760"/>
            <a:ext cx="2782080" cy="3452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800" spc="-1" strike="noStrike" u="sng">
                <a:solidFill>
                  <a:srgbClr val="0097a7"/>
                </a:solidFill>
                <a:uFillTx/>
                <a:latin typeface="Arial"/>
                <a:ea typeface="DejaVu Sans"/>
                <a:hlinkClick r:id="rId3"/>
              </a:rPr>
              <a:t>Source Senat</a:t>
            </a:r>
            <a:endParaRPr b="0" lang="fr-FR" sz="1800" spc="-1" strike="noStrike">
              <a:latin typeface="Arial"/>
            </a:endParaRPr>
          </a:p>
        </p:txBody>
      </p:sp>
      <p:sp>
        <p:nvSpPr>
          <p:cNvPr id="411" name=""/>
          <p:cNvSpPr/>
          <p:nvPr/>
        </p:nvSpPr>
        <p:spPr>
          <a:xfrm>
            <a:off x="52560" y="1680120"/>
            <a:ext cx="2743920" cy="11131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800" spc="-1" strike="noStrike">
                <a:solidFill>
                  <a:srgbClr val="c9211e"/>
                </a:solidFill>
                <a:latin typeface="Arial"/>
                <a:ea typeface="DejaVu Sans"/>
              </a:rPr>
              <a:t>TW : catégories de vidéos pornographiques.</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35" dur="indefinite" restart="never" nodeType="tmRoot">
          <p:childTnLst>
            <p:seq>
              <p:cTn id="136" dur="indefinite" nodeType="mainSeq">
                <p:childTnLst>
                  <p:par>
                    <p:cTn id="137" fill="hold">
                      <p:stCondLst>
                        <p:cond delay="indefinite"/>
                      </p:stCondLst>
                      <p:childTnLst>
                        <p:par>
                          <p:cTn id="138" fill="hold">
                            <p:stCondLst>
                              <p:cond delay="0"/>
                            </p:stCondLst>
                            <p:childTnLst>
                              <p:par>
                                <p:cTn id="139" nodeType="clickEffect" fill="hold" presetClass="entr" presetID="1">
                                  <p:stCondLst>
                                    <p:cond delay="0"/>
                                  </p:stCondLst>
                                  <p:childTnLst>
                                    <p:set>
                                      <p:cBhvr>
                                        <p:cTn id="140" dur="1" fill="hold">
                                          <p:stCondLst>
                                            <p:cond delay="0"/>
                                          </p:stCondLst>
                                        </p:cTn>
                                        <p:tgtEl>
                                          <p:spTgt spid="4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2" name="Google Shape;303;p50"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413" name="Google Shape;305;p50"/>
          <p:cNvSpPr/>
          <p:nvPr/>
        </p:nvSpPr>
        <p:spPr>
          <a:xfrm>
            <a:off x="570960" y="1386720"/>
            <a:ext cx="8309880" cy="3284640"/>
          </a:xfrm>
          <a:prstGeom prst="rect">
            <a:avLst/>
          </a:prstGeom>
          <a:noFill/>
          <a:ln w="0">
            <a:noFill/>
          </a:ln>
        </p:spPr>
        <p:style>
          <a:lnRef idx="0"/>
          <a:fillRef idx="0"/>
          <a:effectRef idx="0"/>
          <a:fontRef idx="minor"/>
        </p:style>
      </p:sp>
      <p:sp>
        <p:nvSpPr>
          <p:cNvPr id="414" name="Google Shape;307;p50"/>
          <p:cNvSpPr/>
          <p:nvPr/>
        </p:nvSpPr>
        <p:spPr>
          <a:xfrm>
            <a:off x="0" y="4764600"/>
            <a:ext cx="9137880" cy="3729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1400" spc="-1" strike="noStrike">
                <a:solidFill>
                  <a:srgbClr val="ffffff"/>
                </a:solidFill>
                <a:latin typeface="Arial"/>
                <a:ea typeface="Arial"/>
              </a:rPr>
              <a:t>Source : </a:t>
            </a:r>
            <a:r>
              <a:rPr b="1" lang="fr-FR" sz="1400" spc="-1" strike="noStrike" u="sng">
                <a:solidFill>
                  <a:srgbClr val="0097a7"/>
                </a:solidFill>
                <a:uFillTx/>
                <a:latin typeface="Arial"/>
                <a:ea typeface="Arial"/>
                <a:hlinkClick r:id="rId2"/>
              </a:rPr>
              <a:t>Opinion Way</a:t>
            </a:r>
            <a:endParaRPr b="0" lang="fr-FR" sz="1400" spc="-1" strike="noStrike">
              <a:latin typeface="Arial"/>
            </a:endParaRPr>
          </a:p>
        </p:txBody>
      </p:sp>
      <p:pic>
        <p:nvPicPr>
          <p:cNvPr id="415" name="" descr=""/>
          <p:cNvPicPr/>
          <p:nvPr/>
        </p:nvPicPr>
        <p:blipFill>
          <a:blip r:embed="rId3"/>
          <a:stretch/>
        </p:blipFill>
        <p:spPr>
          <a:xfrm>
            <a:off x="1260000" y="367560"/>
            <a:ext cx="6386760" cy="4129920"/>
          </a:xfrm>
          <a:prstGeom prst="rect">
            <a:avLst/>
          </a:prstGeom>
          <a:ln w="0">
            <a:noFill/>
          </a:ln>
        </p:spPr>
      </p:pic>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6" name="Google Shape;312;p51"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417" name="Google Shape;313;p51"/>
          <p:cNvSpPr/>
          <p:nvPr/>
        </p:nvSpPr>
        <p:spPr>
          <a:xfrm>
            <a:off x="963000" y="173880"/>
            <a:ext cx="7416360" cy="765360"/>
          </a:xfrm>
          <a:prstGeom prst="rect">
            <a:avLst/>
          </a:prstGeom>
          <a:solidFill>
            <a:srgbClr val="b6d7a8"/>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Quiz</a:t>
            </a:r>
            <a:endParaRPr b="0" lang="fr-FR" sz="3600" spc="-1" strike="noStrike">
              <a:latin typeface="Arial"/>
            </a:endParaRPr>
          </a:p>
        </p:txBody>
      </p:sp>
      <p:sp>
        <p:nvSpPr>
          <p:cNvPr id="418" name="Google Shape;314;p51"/>
          <p:cNvSpPr/>
          <p:nvPr/>
        </p:nvSpPr>
        <p:spPr>
          <a:xfrm>
            <a:off x="414000" y="3088440"/>
            <a:ext cx="8309880" cy="1371600"/>
          </a:xfrm>
          <a:prstGeom prst="rect">
            <a:avLst/>
          </a:prstGeom>
          <a:noFill/>
          <a:ln w="0">
            <a:noFill/>
          </a:ln>
        </p:spPr>
        <p:style>
          <a:lnRef idx="0"/>
          <a:fillRef idx="0"/>
          <a:effectRef idx="0"/>
          <a:fontRef idx="minor"/>
        </p:style>
        <p:txBody>
          <a:bodyPr lIns="90000" rIns="90000" tIns="91440" bIns="91440">
            <a:noAutofit/>
          </a:bodyPr>
          <a:p>
            <a:pPr marL="457200">
              <a:lnSpc>
                <a:spcPct val="100000"/>
              </a:lnSpc>
              <a:tabLst>
                <a:tab algn="l" pos="0"/>
              </a:tabLst>
            </a:pPr>
            <a:r>
              <a:rPr b="0" lang="fr-FR" sz="1400" spc="-1" strike="noStrike">
                <a:solidFill>
                  <a:srgbClr val="000000"/>
                </a:solidFill>
                <a:latin typeface="Arial"/>
                <a:ea typeface="Arial"/>
              </a:rPr>
              <a:t>Les sites pornographiques vivent des </a:t>
            </a:r>
            <a:r>
              <a:rPr b="1" lang="fr-FR" sz="1400" spc="-1" strike="noStrike">
                <a:solidFill>
                  <a:srgbClr val="000000"/>
                </a:solidFill>
                <a:latin typeface="Arial"/>
                <a:ea typeface="Arial"/>
              </a:rPr>
              <a:t>abonnements</a:t>
            </a:r>
            <a:r>
              <a:rPr b="0" lang="fr-FR" sz="1400" spc="-1" strike="noStrike">
                <a:solidFill>
                  <a:srgbClr val="000000"/>
                </a:solidFill>
                <a:latin typeface="Arial"/>
                <a:ea typeface="Arial"/>
              </a:rPr>
              <a:t>, de la </a:t>
            </a:r>
            <a:r>
              <a:rPr b="1" lang="fr-FR" sz="1400" spc="-1" strike="noStrike">
                <a:solidFill>
                  <a:srgbClr val="000000"/>
                </a:solidFill>
                <a:latin typeface="Arial"/>
                <a:ea typeface="Arial"/>
              </a:rPr>
              <a:t>publicité</a:t>
            </a:r>
            <a:r>
              <a:rPr b="0" lang="fr-FR" sz="1400" spc="-1" strike="noStrike">
                <a:solidFill>
                  <a:srgbClr val="000000"/>
                </a:solidFill>
                <a:latin typeface="Arial"/>
                <a:ea typeface="Arial"/>
              </a:rPr>
              <a:t> et de la </a:t>
            </a:r>
            <a:r>
              <a:rPr b="1" lang="fr-FR" sz="1400" spc="-1" strike="noStrike">
                <a:solidFill>
                  <a:srgbClr val="000000"/>
                </a:solidFill>
                <a:latin typeface="Arial"/>
                <a:ea typeface="Arial"/>
              </a:rPr>
              <a:t>revente de données</a:t>
            </a:r>
            <a:r>
              <a:rPr b="0" lang="fr-FR" sz="1400" spc="-1" strike="noStrike">
                <a:solidFill>
                  <a:srgbClr val="000000"/>
                </a:solidFill>
                <a:latin typeface="Arial"/>
                <a:ea typeface="Arial"/>
              </a:rPr>
              <a:t> sur leurs utilisateurs.</a:t>
            </a:r>
            <a:endParaRPr b="0" lang="fr-FR" sz="1400" spc="-1" strike="noStrike">
              <a:latin typeface="Arial"/>
            </a:endParaRPr>
          </a:p>
          <a:p>
            <a:pPr marL="457200">
              <a:lnSpc>
                <a:spcPct val="100000"/>
              </a:lnSpc>
              <a:tabLst>
                <a:tab algn="l" pos="0"/>
              </a:tabLst>
            </a:pPr>
            <a:endParaRPr b="0" lang="fr-FR" sz="1400" spc="-1" strike="noStrike">
              <a:latin typeface="Arial"/>
            </a:endParaRPr>
          </a:p>
          <a:p>
            <a:pPr marL="457200">
              <a:lnSpc>
                <a:spcPct val="100000"/>
              </a:lnSpc>
              <a:tabLst>
                <a:tab algn="l" pos="0"/>
              </a:tabLst>
            </a:pPr>
            <a:r>
              <a:rPr b="0" lang="fr-FR" sz="1400" spc="-1" strike="noStrike">
                <a:solidFill>
                  <a:srgbClr val="000000"/>
                </a:solidFill>
                <a:latin typeface="Arial"/>
                <a:ea typeface="Arial"/>
              </a:rPr>
              <a:t>Les vidéos gratuites sont souvent des teasers pour inciter les utilisateurs à s’abonner pour avoir des vidéos de meilleure qualité ou pour avoir accès à plus de contenus.</a:t>
            </a:r>
            <a:endParaRPr b="0" lang="fr-FR" sz="1400" spc="-1" strike="noStrike">
              <a:latin typeface="Arial"/>
            </a:endParaRPr>
          </a:p>
          <a:p>
            <a:pPr marL="457200">
              <a:lnSpc>
                <a:spcPct val="100000"/>
              </a:lnSpc>
              <a:tabLst>
                <a:tab algn="l" pos="0"/>
              </a:tabLst>
            </a:pPr>
            <a:endParaRPr b="0" lang="fr-FR" sz="1400" spc="-1" strike="noStrike">
              <a:latin typeface="Arial"/>
            </a:endParaRPr>
          </a:p>
          <a:p>
            <a:pPr marL="457200">
              <a:lnSpc>
                <a:spcPct val="100000"/>
              </a:lnSpc>
              <a:tabLst>
                <a:tab algn="l" pos="0"/>
              </a:tabLst>
            </a:pPr>
            <a:endParaRPr b="0" lang="fr-FR" sz="1400" spc="-1" strike="noStrike">
              <a:latin typeface="Arial"/>
            </a:endParaRPr>
          </a:p>
          <a:p>
            <a:pPr marL="457200">
              <a:lnSpc>
                <a:spcPct val="100000"/>
              </a:lnSpc>
              <a:tabLst>
                <a:tab algn="l" pos="0"/>
              </a:tabLst>
            </a:pPr>
            <a:r>
              <a:rPr b="0" lang="fr-FR" sz="1200" spc="-1" strike="noStrike">
                <a:solidFill>
                  <a:srgbClr val="000000"/>
                </a:solidFill>
                <a:latin typeface="Arial"/>
                <a:ea typeface="Arial"/>
              </a:rPr>
              <a:t> </a:t>
            </a:r>
            <a:endParaRPr b="0" lang="fr-FR" sz="1200" spc="-1" strike="noStrike">
              <a:latin typeface="Arial"/>
            </a:endParaRPr>
          </a:p>
          <a:p>
            <a:pPr marL="457200">
              <a:lnSpc>
                <a:spcPct val="100000"/>
              </a:lnSpc>
              <a:tabLst>
                <a:tab algn="l" pos="0"/>
              </a:tabLst>
            </a:pPr>
            <a:endParaRPr b="0" lang="fr-FR" sz="1200" spc="-1" strike="noStrike">
              <a:latin typeface="Arial"/>
            </a:endParaRPr>
          </a:p>
        </p:txBody>
      </p:sp>
      <p:sp>
        <p:nvSpPr>
          <p:cNvPr id="419" name="Google Shape;315;p51"/>
          <p:cNvSpPr/>
          <p:nvPr/>
        </p:nvSpPr>
        <p:spPr>
          <a:xfrm>
            <a:off x="963000" y="173880"/>
            <a:ext cx="7416360" cy="131688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Modèle économique</a:t>
            </a:r>
            <a:endParaRPr b="0" lang="fr-FR" sz="3600" spc="-1" strike="noStrike">
              <a:latin typeface="Arial"/>
            </a:endParaRPr>
          </a:p>
          <a:p>
            <a:pPr algn="ctr">
              <a:lnSpc>
                <a:spcPct val="100000"/>
              </a:lnSpc>
              <a:tabLst>
                <a:tab algn="l" pos="0"/>
              </a:tabLst>
            </a:pPr>
            <a:r>
              <a:rPr b="1" lang="fr-FR" sz="3600" spc="-1" strike="noStrike">
                <a:solidFill>
                  <a:srgbClr val="ffffff"/>
                </a:solidFill>
                <a:latin typeface="Arial"/>
                <a:ea typeface="Arial"/>
              </a:rPr>
              <a:t>des sites pornographiques</a:t>
            </a:r>
            <a:endParaRPr b="0" lang="fr-FR" sz="3600" spc="-1" strike="noStrike">
              <a:latin typeface="Arial"/>
            </a:endParaRPr>
          </a:p>
        </p:txBody>
      </p:sp>
      <p:sp>
        <p:nvSpPr>
          <p:cNvPr id="420" name="Google Shape;316;p51"/>
          <p:cNvSpPr/>
          <p:nvPr/>
        </p:nvSpPr>
        <p:spPr>
          <a:xfrm>
            <a:off x="527400" y="2005560"/>
            <a:ext cx="8083080" cy="567720"/>
          </a:xfrm>
          <a:prstGeom prst="rect">
            <a:avLst/>
          </a:prstGeom>
          <a:noFill/>
          <a:ln w="0">
            <a:noFill/>
          </a:ln>
        </p:spPr>
        <p:style>
          <a:lnRef idx="0"/>
          <a:fillRef idx="0"/>
          <a:effectRef idx="0"/>
          <a:fontRef idx="minor"/>
        </p:style>
        <p:txBody>
          <a:bodyPr lIns="90000" rIns="90000" tIns="91440" bIns="91440">
            <a:noAutofit/>
          </a:bodyPr>
          <a:p>
            <a:pPr marL="457200" algn="ctr">
              <a:lnSpc>
                <a:spcPct val="150000"/>
              </a:lnSpc>
              <a:tabLst>
                <a:tab algn="l" pos="0"/>
              </a:tabLst>
            </a:pPr>
            <a:r>
              <a:rPr b="1" lang="fr-FR" sz="1800" spc="-1" strike="noStrike">
                <a:solidFill>
                  <a:srgbClr val="000000"/>
                </a:solidFill>
                <a:latin typeface="Arial"/>
                <a:ea typeface="Arial"/>
              </a:rPr>
              <a:t>Comment les sites pornographiques se rémunèrent-ils ?</a:t>
            </a:r>
            <a:endParaRPr b="0" lang="fr-FR" sz="1800" spc="-1" strike="noStrike">
              <a:latin typeface="Arial"/>
            </a:endParaRPr>
          </a:p>
          <a:p>
            <a:pPr marL="457200">
              <a:lnSpc>
                <a:spcPct val="100000"/>
              </a:lnSpc>
              <a:tabLst>
                <a:tab algn="l" pos="0"/>
              </a:tabLst>
            </a:pP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41" dur="indefinite" restart="never" nodeType="tmRoot">
          <p:childTnLst>
            <p:seq>
              <p:cTn id="142" dur="indefinite" nodeType="mainSeq">
                <p:childTnLst>
                  <p:par>
                    <p:cTn id="143" fill="hold">
                      <p:stCondLst>
                        <p:cond delay="indefinite"/>
                      </p:stCondLst>
                      <p:childTnLst>
                        <p:par>
                          <p:cTn id="144" fill="hold">
                            <p:stCondLst>
                              <p:cond delay="0"/>
                            </p:stCondLst>
                            <p:childTnLst>
                              <p:par>
                                <p:cTn id="145" nodeType="clickEffect" fill="hold" presetClass="entr" presetID="10">
                                  <p:stCondLst>
                                    <p:cond delay="0"/>
                                  </p:stCondLst>
                                  <p:childTnLst>
                                    <p:set>
                                      <p:cBhvr>
                                        <p:cTn id="146" dur="1" fill="hold">
                                          <p:stCondLst>
                                            <p:cond delay="0"/>
                                          </p:stCondLst>
                                        </p:cTn>
                                        <p:tgtEl>
                                          <p:spTgt spid="420"/>
                                        </p:tgtEl>
                                        <p:attrNameLst>
                                          <p:attrName>style.visibility</p:attrName>
                                        </p:attrNameLst>
                                      </p:cBhvr>
                                      <p:to>
                                        <p:strVal val="visible"/>
                                      </p:to>
                                    </p:set>
                                    <p:animEffect filter="fade" transition="in">
                                      <p:cBhvr additive="repl">
                                        <p:cTn id="147" dur="1000"/>
                                        <p:tgtEl>
                                          <p:spTgt spid="420"/>
                                        </p:tgtEl>
                                      </p:cBhvr>
                                    </p:animEffect>
                                  </p:childTnLst>
                                </p:cTn>
                              </p:par>
                            </p:childTnLst>
                          </p:cTn>
                        </p:par>
                      </p:childTnLst>
                    </p:cTn>
                  </p:par>
                  <p:par>
                    <p:cTn id="148" fill="hold">
                      <p:stCondLst>
                        <p:cond delay="indefinite"/>
                      </p:stCondLst>
                      <p:childTnLst>
                        <p:par>
                          <p:cTn id="149" fill="hold">
                            <p:stCondLst>
                              <p:cond delay="0"/>
                            </p:stCondLst>
                            <p:childTnLst>
                              <p:par>
                                <p:cTn id="150" nodeType="clickEffect" fill="hold" presetClass="entr" presetID="10">
                                  <p:stCondLst>
                                    <p:cond delay="0"/>
                                  </p:stCondLst>
                                  <p:childTnLst>
                                    <p:set>
                                      <p:cBhvr>
                                        <p:cTn id="151" dur="1" fill="hold">
                                          <p:stCondLst>
                                            <p:cond delay="0"/>
                                          </p:stCondLst>
                                        </p:cTn>
                                        <p:tgtEl>
                                          <p:spTgt spid="418"/>
                                        </p:tgtEl>
                                        <p:attrNameLst>
                                          <p:attrName>style.visibility</p:attrName>
                                        </p:attrNameLst>
                                      </p:cBhvr>
                                      <p:to>
                                        <p:strVal val="visible"/>
                                      </p:to>
                                    </p:set>
                                    <p:animEffect filter="fade" transition="in">
                                      <p:cBhvr additive="repl">
                                        <p:cTn id="152" dur="10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1" name="Google Shape;331;p53"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422" name="Google Shape;332;p53"/>
          <p:cNvSpPr/>
          <p:nvPr/>
        </p:nvSpPr>
        <p:spPr>
          <a:xfrm>
            <a:off x="963000" y="173880"/>
            <a:ext cx="7416360" cy="7653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Pornographie et réseaux sociaux</a:t>
            </a:r>
            <a:endParaRPr b="0" lang="fr-FR" sz="3600" spc="-1" strike="noStrike">
              <a:latin typeface="Arial"/>
            </a:endParaRPr>
          </a:p>
        </p:txBody>
      </p:sp>
      <p:sp>
        <p:nvSpPr>
          <p:cNvPr id="423" name="Google Shape;333;p53"/>
          <p:cNvSpPr/>
          <p:nvPr/>
        </p:nvSpPr>
        <p:spPr>
          <a:xfrm>
            <a:off x="414000" y="1050480"/>
            <a:ext cx="8309880" cy="920520"/>
          </a:xfrm>
          <a:prstGeom prst="rect">
            <a:avLst/>
          </a:prstGeom>
          <a:noFill/>
          <a:ln w="0">
            <a:noFill/>
          </a:ln>
        </p:spPr>
        <p:style>
          <a:lnRef idx="0"/>
          <a:fillRef idx="0"/>
          <a:effectRef idx="0"/>
          <a:fontRef idx="minor"/>
        </p:style>
        <p:txBody>
          <a:bodyPr lIns="90000" rIns="90000" tIns="91440" bIns="91440">
            <a:noAutofit/>
          </a:bodyPr>
          <a:p>
            <a:pPr marL="457200" algn="ctr">
              <a:lnSpc>
                <a:spcPct val="100000"/>
              </a:lnSpc>
              <a:tabLst>
                <a:tab algn="l" pos="0"/>
              </a:tabLst>
            </a:pPr>
            <a:r>
              <a:rPr b="1" lang="fr-FR" sz="3000" spc="-1" strike="noStrike">
                <a:solidFill>
                  <a:srgbClr val="000000"/>
                </a:solidFill>
                <a:latin typeface="Calibri"/>
                <a:ea typeface="Calibri"/>
              </a:rPr>
              <a:t>Les contenus pornographiques</a:t>
            </a:r>
            <a:endParaRPr b="0" lang="fr-FR" sz="3000" spc="-1" strike="noStrike">
              <a:latin typeface="Arial"/>
            </a:endParaRPr>
          </a:p>
          <a:p>
            <a:pPr marL="457200" algn="ctr">
              <a:lnSpc>
                <a:spcPct val="100000"/>
              </a:lnSpc>
              <a:tabLst>
                <a:tab algn="l" pos="0"/>
              </a:tabLst>
            </a:pPr>
            <a:r>
              <a:rPr b="1" lang="fr-FR" sz="3000" spc="-1" strike="noStrike">
                <a:solidFill>
                  <a:srgbClr val="000000"/>
                </a:solidFill>
                <a:latin typeface="Calibri"/>
                <a:ea typeface="Calibri"/>
              </a:rPr>
              <a:t>sur les réseaux sociaux</a:t>
            </a:r>
            <a:endParaRPr b="0" lang="fr-FR" sz="3000" spc="-1" strike="noStrike">
              <a:latin typeface="Arial"/>
            </a:endParaRPr>
          </a:p>
          <a:p>
            <a:pPr marL="457200">
              <a:lnSpc>
                <a:spcPct val="100000"/>
              </a:lnSpc>
              <a:tabLst>
                <a:tab algn="l" pos="0"/>
              </a:tabLst>
            </a:pPr>
            <a:endParaRPr b="0" lang="fr-FR" sz="3000" spc="-1" strike="noStrike">
              <a:latin typeface="Arial"/>
            </a:endParaRPr>
          </a:p>
          <a:p>
            <a:pPr marL="457200">
              <a:lnSpc>
                <a:spcPct val="100000"/>
              </a:lnSpc>
              <a:tabLst>
                <a:tab algn="l" pos="0"/>
              </a:tabLst>
            </a:pPr>
            <a:endParaRPr b="0" lang="fr-FR" sz="3000" spc="-1" strike="noStrike">
              <a:latin typeface="Arial"/>
            </a:endParaRPr>
          </a:p>
          <a:p>
            <a:pPr marL="457200">
              <a:lnSpc>
                <a:spcPct val="100000"/>
              </a:lnSpc>
              <a:tabLst>
                <a:tab algn="l" pos="0"/>
              </a:tabLst>
            </a:pPr>
            <a:endParaRPr b="0" lang="fr-FR" sz="3000" spc="-1" strike="noStrike">
              <a:latin typeface="Arial"/>
            </a:endParaRPr>
          </a:p>
          <a:p>
            <a:pPr marL="457200">
              <a:lnSpc>
                <a:spcPct val="100000"/>
              </a:lnSpc>
              <a:tabLst>
                <a:tab algn="l" pos="0"/>
              </a:tabLst>
            </a:pPr>
            <a:r>
              <a:rPr b="1" lang="fr-FR" sz="3000" spc="-1" strike="noStrike">
                <a:solidFill>
                  <a:srgbClr val="000000"/>
                </a:solidFill>
                <a:latin typeface="Arial"/>
                <a:ea typeface="Arial"/>
              </a:rPr>
              <a:t> </a:t>
            </a:r>
            <a:endParaRPr b="0" lang="fr-FR" sz="3000" spc="-1" strike="noStrike">
              <a:latin typeface="Arial"/>
            </a:endParaRPr>
          </a:p>
          <a:p>
            <a:pPr marL="457200">
              <a:lnSpc>
                <a:spcPct val="100000"/>
              </a:lnSpc>
              <a:tabLst>
                <a:tab algn="l" pos="0"/>
              </a:tabLst>
            </a:pPr>
            <a:endParaRPr b="0" lang="fr-FR" sz="3000" spc="-1" strike="noStrike">
              <a:latin typeface="Arial"/>
            </a:endParaRPr>
          </a:p>
        </p:txBody>
      </p:sp>
      <p:sp>
        <p:nvSpPr>
          <p:cNvPr id="424" name="Google Shape;334;p53"/>
          <p:cNvSpPr/>
          <p:nvPr/>
        </p:nvSpPr>
        <p:spPr>
          <a:xfrm>
            <a:off x="258120" y="2217240"/>
            <a:ext cx="8622000" cy="810000"/>
          </a:xfrm>
          <a:prstGeom prst="rect">
            <a:avLst/>
          </a:prstGeom>
          <a:noFill/>
          <a:ln w="0">
            <a:noFill/>
          </a:ln>
        </p:spPr>
        <p:style>
          <a:lnRef idx="0"/>
          <a:fillRef idx="0"/>
          <a:effectRef idx="0"/>
          <a:fontRef idx="minor"/>
        </p:style>
        <p:txBody>
          <a:bodyPr lIns="90000" rIns="90000" tIns="91440" bIns="91440">
            <a:noAutofit/>
          </a:bodyPr>
          <a:p>
            <a:pPr marL="457200">
              <a:lnSpc>
                <a:spcPct val="115000"/>
              </a:lnSpc>
              <a:tabLst>
                <a:tab algn="l" pos="0"/>
              </a:tabLst>
            </a:pPr>
            <a:endParaRPr b="0" lang="fr-FR" sz="1800" spc="-1" strike="noStrike">
              <a:latin typeface="Arial"/>
            </a:endParaRPr>
          </a:p>
          <a:p>
            <a:pPr marL="457200">
              <a:lnSpc>
                <a:spcPct val="115000"/>
              </a:lnSpc>
              <a:tabLst>
                <a:tab algn="l" pos="0"/>
              </a:tabLst>
            </a:pPr>
            <a:r>
              <a:rPr b="1" lang="fr-FR" sz="1400" spc="-1" strike="noStrike">
                <a:solidFill>
                  <a:srgbClr val="000000"/>
                </a:solidFill>
                <a:latin typeface="Arial"/>
                <a:ea typeface="Arial"/>
              </a:rPr>
              <a:t>Facebook</a:t>
            </a:r>
            <a:r>
              <a:rPr b="0" lang="fr-FR" sz="1400" spc="-1" strike="noStrike">
                <a:solidFill>
                  <a:srgbClr val="000000"/>
                </a:solidFill>
                <a:latin typeface="Arial"/>
                <a:ea typeface="Arial"/>
              </a:rPr>
              <a:t> : Non mais, par exemple, la société Dorcel y promeut ses films avec des photos très sexy.</a:t>
            </a:r>
            <a:endParaRPr b="0" lang="fr-FR" sz="1400" spc="-1" strike="noStrike">
              <a:latin typeface="Arial"/>
            </a:endParaRPr>
          </a:p>
          <a:p>
            <a:pPr marL="457200">
              <a:lnSpc>
                <a:spcPct val="115000"/>
              </a:lnSpc>
              <a:tabLst>
                <a:tab algn="l" pos="0"/>
              </a:tabLst>
            </a:pPr>
            <a:endParaRPr b="0" lang="fr-FR" sz="1400" spc="-1" strike="noStrike">
              <a:latin typeface="Arial"/>
            </a:endParaRPr>
          </a:p>
          <a:p>
            <a:pPr marL="457200">
              <a:lnSpc>
                <a:spcPct val="100000"/>
              </a:lnSpc>
              <a:tabLst>
                <a:tab algn="l" pos="0"/>
              </a:tabLst>
            </a:pPr>
            <a:endParaRPr b="0" lang="fr-FR" sz="1400" spc="-1" strike="noStrike">
              <a:latin typeface="Arial"/>
            </a:endParaRPr>
          </a:p>
          <a:p>
            <a:pPr marL="457200">
              <a:lnSpc>
                <a:spcPct val="100000"/>
              </a:lnSpc>
              <a:tabLst>
                <a:tab algn="l" pos="0"/>
              </a:tabLst>
            </a:pPr>
            <a:endParaRPr b="0" lang="fr-FR" sz="1400" spc="-1" strike="noStrike">
              <a:latin typeface="Arial"/>
            </a:endParaRPr>
          </a:p>
          <a:p>
            <a:pPr marL="457200">
              <a:lnSpc>
                <a:spcPct val="100000"/>
              </a:lnSpc>
              <a:tabLst>
                <a:tab algn="l" pos="0"/>
              </a:tabLst>
            </a:pPr>
            <a:endParaRPr b="0" lang="fr-FR" sz="1400" spc="-1" strike="noStrike">
              <a:latin typeface="Arial"/>
            </a:endParaRPr>
          </a:p>
          <a:p>
            <a:pPr marL="457200">
              <a:lnSpc>
                <a:spcPct val="100000"/>
              </a:lnSpc>
              <a:tabLst>
                <a:tab algn="l" pos="0"/>
              </a:tabLst>
            </a:pPr>
            <a:endParaRPr b="0" lang="fr-FR" sz="1400" spc="-1" strike="noStrike">
              <a:latin typeface="Arial"/>
            </a:endParaRPr>
          </a:p>
          <a:p>
            <a:pPr marL="457200">
              <a:lnSpc>
                <a:spcPct val="100000"/>
              </a:lnSpc>
              <a:tabLst>
                <a:tab algn="l" pos="0"/>
              </a:tabLst>
            </a:pPr>
            <a:endParaRPr b="0" lang="fr-FR" sz="1400" spc="-1" strike="noStrike">
              <a:latin typeface="Arial"/>
            </a:endParaRPr>
          </a:p>
        </p:txBody>
      </p:sp>
      <p:sp>
        <p:nvSpPr>
          <p:cNvPr id="425" name="Google Shape;335;p53"/>
          <p:cNvSpPr/>
          <p:nvPr/>
        </p:nvSpPr>
        <p:spPr>
          <a:xfrm>
            <a:off x="0" y="4764600"/>
            <a:ext cx="9137880" cy="3729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1400" spc="-1" strike="noStrike">
                <a:solidFill>
                  <a:srgbClr val="ffffff"/>
                </a:solidFill>
                <a:latin typeface="Arial"/>
                <a:ea typeface="Arial"/>
              </a:rPr>
              <a:t>Source : </a:t>
            </a:r>
            <a:r>
              <a:rPr b="1" lang="fr-FR" sz="1400" spc="-1" strike="noStrike" u="sng">
                <a:solidFill>
                  <a:srgbClr val="0097a7"/>
                </a:solidFill>
                <a:uFillTx/>
                <a:latin typeface="Arial"/>
                <a:ea typeface="Arial"/>
                <a:hlinkClick r:id="rId2"/>
              </a:rPr>
              <a:t>NouvelObs</a:t>
            </a:r>
            <a:endParaRPr b="0" lang="fr-FR" sz="1400" spc="-1" strike="noStrike">
              <a:latin typeface="Arial"/>
            </a:endParaRPr>
          </a:p>
        </p:txBody>
      </p:sp>
      <p:sp>
        <p:nvSpPr>
          <p:cNvPr id="426" name="Google Shape;336;p53"/>
          <p:cNvSpPr/>
          <p:nvPr/>
        </p:nvSpPr>
        <p:spPr>
          <a:xfrm>
            <a:off x="264240" y="3058200"/>
            <a:ext cx="8609760" cy="492840"/>
          </a:xfrm>
          <a:prstGeom prst="rect">
            <a:avLst/>
          </a:prstGeom>
          <a:noFill/>
          <a:ln w="0">
            <a:noFill/>
          </a:ln>
        </p:spPr>
        <p:style>
          <a:lnRef idx="0"/>
          <a:fillRef idx="0"/>
          <a:effectRef idx="0"/>
          <a:fontRef idx="minor"/>
        </p:style>
        <p:txBody>
          <a:bodyPr lIns="90000" rIns="90000" tIns="91440" bIns="91440">
            <a:noAutofit/>
          </a:bodyPr>
          <a:p>
            <a:pPr marL="457200">
              <a:lnSpc>
                <a:spcPct val="115000"/>
              </a:lnSpc>
              <a:tabLst>
                <a:tab algn="l" pos="0"/>
              </a:tabLst>
            </a:pPr>
            <a:r>
              <a:rPr b="1" lang="fr-FR" sz="1400" spc="-1" strike="noStrike">
                <a:solidFill>
                  <a:srgbClr val="000000"/>
                </a:solidFill>
                <a:latin typeface="Arial"/>
                <a:ea typeface="Arial"/>
              </a:rPr>
              <a:t>Instagram</a:t>
            </a:r>
            <a:r>
              <a:rPr b="0" lang="fr-FR" sz="1400" spc="-1" strike="noStrike">
                <a:solidFill>
                  <a:srgbClr val="000000"/>
                </a:solidFill>
                <a:latin typeface="Arial"/>
                <a:ea typeface="Arial"/>
              </a:rPr>
              <a:t> : Comme sur Facebook (c’est la même entreprise).</a:t>
            </a:r>
            <a:endParaRPr b="0" lang="fr-FR" sz="1400" spc="-1" strike="noStrike">
              <a:latin typeface="Arial"/>
            </a:endParaRPr>
          </a:p>
          <a:p>
            <a:pPr marL="457200">
              <a:lnSpc>
                <a:spcPct val="115000"/>
              </a:lnSpc>
              <a:tabLst>
                <a:tab algn="l" pos="0"/>
              </a:tabLst>
            </a:pPr>
            <a:endParaRPr b="0" lang="fr-FR" sz="1400" spc="-1" strike="noStrike">
              <a:latin typeface="Arial"/>
            </a:endParaRPr>
          </a:p>
          <a:p>
            <a:pPr marL="457200">
              <a:lnSpc>
                <a:spcPct val="100000"/>
              </a:lnSpc>
              <a:tabLst>
                <a:tab algn="l" pos="0"/>
              </a:tabLst>
            </a:pPr>
            <a:endParaRPr b="0" lang="fr-FR" sz="1400" spc="-1" strike="noStrike">
              <a:latin typeface="Arial"/>
            </a:endParaRPr>
          </a:p>
        </p:txBody>
      </p:sp>
      <p:sp>
        <p:nvSpPr>
          <p:cNvPr id="427" name="Google Shape;337;p53"/>
          <p:cNvSpPr/>
          <p:nvPr/>
        </p:nvSpPr>
        <p:spPr>
          <a:xfrm>
            <a:off x="258120" y="3636720"/>
            <a:ext cx="8590320" cy="428040"/>
          </a:xfrm>
          <a:prstGeom prst="rect">
            <a:avLst/>
          </a:prstGeom>
          <a:noFill/>
          <a:ln w="0">
            <a:noFill/>
          </a:ln>
        </p:spPr>
        <p:style>
          <a:lnRef idx="0"/>
          <a:fillRef idx="0"/>
          <a:effectRef idx="0"/>
          <a:fontRef idx="minor"/>
        </p:style>
        <p:txBody>
          <a:bodyPr lIns="90000" rIns="90000" tIns="91440" bIns="91440">
            <a:noAutofit/>
          </a:bodyPr>
          <a:p>
            <a:pPr marL="457200">
              <a:lnSpc>
                <a:spcPct val="100000"/>
              </a:lnSpc>
              <a:tabLst>
                <a:tab algn="l" pos="0"/>
              </a:tabLst>
            </a:pPr>
            <a:r>
              <a:rPr b="1" lang="fr-FR" sz="1400" spc="-1" strike="noStrike">
                <a:solidFill>
                  <a:srgbClr val="000000"/>
                </a:solidFill>
                <a:latin typeface="Arial"/>
                <a:ea typeface="Arial"/>
              </a:rPr>
              <a:t>Twitter</a:t>
            </a:r>
            <a:r>
              <a:rPr b="0" lang="fr-FR" sz="1400" spc="-1" strike="noStrike">
                <a:solidFill>
                  <a:srgbClr val="000000"/>
                </a:solidFill>
                <a:latin typeface="Arial"/>
                <a:ea typeface="Arial"/>
              </a:rPr>
              <a:t> : Aucune limite : lien vers les principaux sites, photos et vidéos explicites, gifs sexuels…</a:t>
            </a:r>
            <a:endParaRPr b="0" lang="fr-FR" sz="1400" spc="-1" strike="noStrike">
              <a:latin typeface="Arial"/>
            </a:endParaRPr>
          </a:p>
          <a:p>
            <a:pPr marL="457200">
              <a:lnSpc>
                <a:spcPct val="100000"/>
              </a:lnSpc>
              <a:tabLst>
                <a:tab algn="l" pos="0"/>
              </a:tabLst>
            </a:pPr>
            <a:endParaRPr b="0" lang="fr-FR" sz="1400" spc="-1" strike="noStrike">
              <a:latin typeface="Arial"/>
            </a:endParaRPr>
          </a:p>
          <a:p>
            <a:pPr marL="457200">
              <a:lnSpc>
                <a:spcPct val="100000"/>
              </a:lnSpc>
              <a:tabLst>
                <a:tab algn="l" pos="0"/>
              </a:tabLst>
            </a:pPr>
            <a:endParaRPr b="0" lang="fr-FR" sz="1400" spc="-1" strike="noStrike">
              <a:latin typeface="Arial"/>
            </a:endParaRPr>
          </a:p>
        </p:txBody>
      </p:sp>
      <p:sp>
        <p:nvSpPr>
          <p:cNvPr id="428" name="Google Shape;338;p53"/>
          <p:cNvSpPr/>
          <p:nvPr/>
        </p:nvSpPr>
        <p:spPr>
          <a:xfrm>
            <a:off x="260280" y="4150800"/>
            <a:ext cx="8585640" cy="372960"/>
          </a:xfrm>
          <a:prstGeom prst="rect">
            <a:avLst/>
          </a:prstGeom>
          <a:noFill/>
          <a:ln w="0">
            <a:noFill/>
          </a:ln>
        </p:spPr>
        <p:style>
          <a:lnRef idx="0"/>
          <a:fillRef idx="0"/>
          <a:effectRef idx="0"/>
          <a:fontRef idx="minor"/>
        </p:style>
        <p:txBody>
          <a:bodyPr lIns="90000" rIns="90000" tIns="91440" bIns="91440">
            <a:noAutofit/>
          </a:bodyPr>
          <a:p>
            <a:pPr marL="457200">
              <a:lnSpc>
                <a:spcPct val="100000"/>
              </a:lnSpc>
              <a:tabLst>
                <a:tab algn="l" pos="0"/>
              </a:tabLst>
            </a:pPr>
            <a:r>
              <a:rPr b="1" lang="fr-FR" sz="1400" spc="-1" strike="noStrike">
                <a:solidFill>
                  <a:srgbClr val="000000"/>
                </a:solidFill>
                <a:latin typeface="Arial"/>
                <a:ea typeface="Arial"/>
              </a:rPr>
              <a:t>Snapchat</a:t>
            </a:r>
            <a:r>
              <a:rPr b="0" lang="fr-FR" sz="1400" spc="-1" strike="noStrike">
                <a:solidFill>
                  <a:srgbClr val="000000"/>
                </a:solidFill>
                <a:latin typeface="Arial"/>
                <a:ea typeface="Arial"/>
              </a:rPr>
              <a:t> : C’est une messagerie instantanée, pas de contrôle a priori.</a:t>
            </a:r>
            <a:endParaRPr b="0" lang="fr-FR" sz="1400" spc="-1" strike="noStrike">
              <a:latin typeface="Arial"/>
            </a:endParaRPr>
          </a:p>
          <a:p>
            <a:pPr marL="457200">
              <a:lnSpc>
                <a:spcPct val="100000"/>
              </a:lnSpc>
              <a:tabLst>
                <a:tab algn="l" pos="0"/>
              </a:tabLst>
            </a:pPr>
            <a:endParaRPr b="0" lang="fr-FR" sz="1400" spc="-1" strike="noStrike">
              <a:latin typeface="Arial"/>
            </a:endParaRPr>
          </a:p>
        </p:txBody>
      </p:sp>
    </p:spTree>
  </p:cSld>
  <mc:AlternateContent>
    <mc:Choice Requires="p14">
      <p:transition spd="slow" p14:dur="2000"/>
    </mc:Choice>
    <mc:Fallback>
      <p:transition spd="slow"/>
    </mc:Fallback>
  </mc:AlternateContent>
  <p:timing>
    <p:tnLst>
      <p:par>
        <p:cTn id="153" dur="indefinite" restart="never" nodeType="tmRoot">
          <p:childTnLst>
            <p:seq>
              <p:cTn id="154" dur="indefinite" nodeType="mainSeq">
                <p:childTnLst>
                  <p:par>
                    <p:cTn id="155" fill="hold">
                      <p:stCondLst>
                        <p:cond delay="indefinite"/>
                      </p:stCondLst>
                      <p:childTnLst>
                        <p:par>
                          <p:cTn id="156" fill="hold">
                            <p:stCondLst>
                              <p:cond delay="0"/>
                            </p:stCondLst>
                            <p:childTnLst>
                              <p:par>
                                <p:cTn id="157" nodeType="clickEffect" fill="hold" presetClass="entr" presetID="10">
                                  <p:stCondLst>
                                    <p:cond delay="0"/>
                                  </p:stCondLst>
                                  <p:childTnLst>
                                    <p:set>
                                      <p:cBhvr>
                                        <p:cTn id="158" dur="1" fill="hold">
                                          <p:stCondLst>
                                            <p:cond delay="0"/>
                                          </p:stCondLst>
                                        </p:cTn>
                                        <p:tgtEl>
                                          <p:spTgt spid="424"/>
                                        </p:tgtEl>
                                        <p:attrNameLst>
                                          <p:attrName>style.visibility</p:attrName>
                                        </p:attrNameLst>
                                      </p:cBhvr>
                                      <p:to>
                                        <p:strVal val="visible"/>
                                      </p:to>
                                    </p:set>
                                    <p:animEffect filter="fade" transition="in">
                                      <p:cBhvr additive="repl">
                                        <p:cTn id="159" dur="1000"/>
                                        <p:tgtEl>
                                          <p:spTgt spid="424"/>
                                        </p:tgtEl>
                                      </p:cBhvr>
                                    </p:animEffect>
                                  </p:childTnLst>
                                </p:cTn>
                              </p:par>
                            </p:childTnLst>
                          </p:cTn>
                        </p:par>
                      </p:childTnLst>
                    </p:cTn>
                  </p:par>
                  <p:par>
                    <p:cTn id="160" fill="hold">
                      <p:stCondLst>
                        <p:cond delay="indefinite"/>
                      </p:stCondLst>
                      <p:childTnLst>
                        <p:par>
                          <p:cTn id="161" fill="hold">
                            <p:stCondLst>
                              <p:cond delay="0"/>
                            </p:stCondLst>
                            <p:childTnLst>
                              <p:par>
                                <p:cTn id="162" nodeType="clickEffect" fill="hold" presetClass="entr" presetID="10">
                                  <p:stCondLst>
                                    <p:cond delay="0"/>
                                  </p:stCondLst>
                                  <p:childTnLst>
                                    <p:set>
                                      <p:cBhvr>
                                        <p:cTn id="163" dur="1" fill="hold">
                                          <p:stCondLst>
                                            <p:cond delay="0"/>
                                          </p:stCondLst>
                                        </p:cTn>
                                        <p:tgtEl>
                                          <p:spTgt spid="426"/>
                                        </p:tgtEl>
                                        <p:attrNameLst>
                                          <p:attrName>style.visibility</p:attrName>
                                        </p:attrNameLst>
                                      </p:cBhvr>
                                      <p:to>
                                        <p:strVal val="visible"/>
                                      </p:to>
                                    </p:set>
                                    <p:animEffect filter="fade" transition="in">
                                      <p:cBhvr additive="repl">
                                        <p:cTn id="164" dur="1000"/>
                                        <p:tgtEl>
                                          <p:spTgt spid="426"/>
                                        </p:tgtEl>
                                      </p:cBhvr>
                                    </p:animEffect>
                                  </p:childTnLst>
                                </p:cTn>
                              </p:par>
                            </p:childTnLst>
                          </p:cTn>
                        </p:par>
                      </p:childTnLst>
                    </p:cTn>
                  </p:par>
                  <p:par>
                    <p:cTn id="165" fill="hold">
                      <p:stCondLst>
                        <p:cond delay="indefinite"/>
                      </p:stCondLst>
                      <p:childTnLst>
                        <p:par>
                          <p:cTn id="166" fill="hold">
                            <p:stCondLst>
                              <p:cond delay="0"/>
                            </p:stCondLst>
                            <p:childTnLst>
                              <p:par>
                                <p:cTn id="167" nodeType="clickEffect" fill="hold" presetClass="entr" presetID="10">
                                  <p:stCondLst>
                                    <p:cond delay="0"/>
                                  </p:stCondLst>
                                  <p:childTnLst>
                                    <p:set>
                                      <p:cBhvr>
                                        <p:cTn id="168" dur="1" fill="hold">
                                          <p:stCondLst>
                                            <p:cond delay="0"/>
                                          </p:stCondLst>
                                        </p:cTn>
                                        <p:tgtEl>
                                          <p:spTgt spid="427"/>
                                        </p:tgtEl>
                                        <p:attrNameLst>
                                          <p:attrName>style.visibility</p:attrName>
                                        </p:attrNameLst>
                                      </p:cBhvr>
                                      <p:to>
                                        <p:strVal val="visible"/>
                                      </p:to>
                                    </p:set>
                                    <p:animEffect filter="fade" transition="in">
                                      <p:cBhvr additive="repl">
                                        <p:cTn id="169" dur="1000"/>
                                        <p:tgtEl>
                                          <p:spTgt spid="427"/>
                                        </p:tgtEl>
                                      </p:cBhvr>
                                    </p:animEffect>
                                  </p:childTnLst>
                                </p:cTn>
                              </p:par>
                            </p:childTnLst>
                          </p:cTn>
                        </p:par>
                      </p:childTnLst>
                    </p:cTn>
                  </p:par>
                  <p:par>
                    <p:cTn id="170" fill="hold">
                      <p:stCondLst>
                        <p:cond delay="indefinite"/>
                      </p:stCondLst>
                      <p:childTnLst>
                        <p:par>
                          <p:cTn id="171" fill="hold">
                            <p:stCondLst>
                              <p:cond delay="0"/>
                            </p:stCondLst>
                            <p:childTnLst>
                              <p:par>
                                <p:cTn id="172" nodeType="clickEffect" fill="hold" presetClass="entr" presetID="10">
                                  <p:stCondLst>
                                    <p:cond delay="0"/>
                                  </p:stCondLst>
                                  <p:childTnLst>
                                    <p:set>
                                      <p:cBhvr>
                                        <p:cTn id="173" dur="1" fill="hold">
                                          <p:stCondLst>
                                            <p:cond delay="0"/>
                                          </p:stCondLst>
                                        </p:cTn>
                                        <p:tgtEl>
                                          <p:spTgt spid="428"/>
                                        </p:tgtEl>
                                        <p:attrNameLst>
                                          <p:attrName>style.visibility</p:attrName>
                                        </p:attrNameLst>
                                      </p:cBhvr>
                                      <p:to>
                                        <p:strVal val="visible"/>
                                      </p:to>
                                    </p:set>
                                    <p:animEffect filter="fade" transition="in">
                                      <p:cBhvr additive="repl">
                                        <p:cTn id="174" dur="10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9" name="Google Shape;66;p 1_9" descr=""/>
          <p:cNvPicPr/>
          <p:nvPr/>
        </p:nvPicPr>
        <p:blipFill>
          <a:blip r:embed="rId1">
            <a:alphaModFix amt="12000"/>
          </a:blip>
          <a:srcRect l="0" t="0" r="0" b="23589"/>
          <a:stretch/>
        </p:blipFill>
        <p:spPr>
          <a:xfrm>
            <a:off x="6847920" y="2666880"/>
            <a:ext cx="2238120" cy="2428560"/>
          </a:xfrm>
          <a:prstGeom prst="rect">
            <a:avLst/>
          </a:prstGeom>
          <a:ln w="0">
            <a:noFill/>
          </a:ln>
        </p:spPr>
      </p:pic>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0" name="Google Shape;337;p49"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31" name="Google Shape;338;p49_1"/>
          <p:cNvSpPr/>
          <p:nvPr/>
        </p:nvSpPr>
        <p:spPr>
          <a:xfrm>
            <a:off x="963000" y="2307600"/>
            <a:ext cx="7418160" cy="7063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Cyberharcèlement</a:t>
            </a:r>
            <a:endParaRPr b="0" lang="fr-FR" sz="3600" spc="-1" strike="noStrike">
              <a:latin typeface="Arial"/>
            </a:endParaRPr>
          </a:p>
          <a:p>
            <a:pPr algn="ctr">
              <a:lnSpc>
                <a:spcPct val="100000"/>
              </a:lnSpc>
              <a:tabLst>
                <a:tab algn="l" pos="0"/>
              </a:tabLst>
            </a:pPr>
            <a:endParaRPr b="0" lang="fr-FR" sz="3600" spc="-1" strike="noStrike">
              <a:latin typeface="Arial"/>
            </a:endParaRPr>
          </a:p>
          <a:p>
            <a:pPr algn="ctr">
              <a:lnSpc>
                <a:spcPct val="100000"/>
              </a:lnSpc>
              <a:tabLst>
                <a:tab algn="l" pos="0"/>
              </a:tabLst>
            </a:pP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1" name="Google Shape;124;p 1" descr=""/>
          <p:cNvPicPr/>
          <p:nvPr/>
        </p:nvPicPr>
        <p:blipFill>
          <a:blip r:embed="rId1">
            <a:alphaModFix amt="12000"/>
          </a:blip>
          <a:srcRect l="0" t="0" r="0" b="23558"/>
          <a:stretch/>
        </p:blipFill>
        <p:spPr>
          <a:xfrm>
            <a:off x="6847920" y="2666880"/>
            <a:ext cx="2239920" cy="2430360"/>
          </a:xfrm>
          <a:prstGeom prst="rect">
            <a:avLst/>
          </a:prstGeom>
          <a:ln w="0">
            <a:noFill/>
          </a:ln>
        </p:spPr>
      </p:pic>
      <p:sp>
        <p:nvSpPr>
          <p:cNvPr id="212" name="Google Shape;125;p 1"/>
          <p:cNvSpPr/>
          <p:nvPr/>
        </p:nvSpPr>
        <p:spPr>
          <a:xfrm>
            <a:off x="622080" y="1578600"/>
            <a:ext cx="7893000" cy="1081440"/>
          </a:xfrm>
          <a:prstGeom prst="rect">
            <a:avLst/>
          </a:prstGeom>
          <a:noFill/>
          <a:ln w="0">
            <a:noFill/>
          </a:ln>
        </p:spPr>
        <p:style>
          <a:lnRef idx="0"/>
          <a:fillRef idx="0"/>
          <a:effectRef idx="0"/>
          <a:fontRef idx="minor"/>
        </p:style>
        <p:txBody>
          <a:bodyPr lIns="90000" rIns="90000" tIns="91440" bIns="91440">
            <a:noAutofit/>
          </a:bodyPr>
          <a:p>
            <a:pPr algn="ctr">
              <a:lnSpc>
                <a:spcPct val="100000"/>
              </a:lnSpc>
              <a:tabLst>
                <a:tab algn="l" pos="0"/>
              </a:tabLst>
            </a:pPr>
            <a:r>
              <a:rPr b="0" lang="fr-FR" sz="2400" spc="-1" strike="noStrike">
                <a:solidFill>
                  <a:srgbClr val="000000"/>
                </a:solidFill>
                <a:latin typeface="Arial"/>
                <a:ea typeface="Arial"/>
              </a:rPr>
              <a:t>Il y a en moyenne</a:t>
            </a:r>
            <a:endParaRPr b="0" lang="fr-FR" sz="2400" spc="-1" strike="noStrike">
              <a:latin typeface="Arial"/>
            </a:endParaRPr>
          </a:p>
          <a:p>
            <a:pPr algn="ctr">
              <a:lnSpc>
                <a:spcPct val="100000"/>
              </a:lnSpc>
              <a:tabLst>
                <a:tab algn="l" pos="0"/>
              </a:tabLst>
            </a:pPr>
            <a:r>
              <a:rPr b="1" lang="fr-FR" sz="2400" spc="-1" strike="noStrike">
                <a:solidFill>
                  <a:srgbClr val="000000"/>
                </a:solidFill>
                <a:latin typeface="Arial"/>
                <a:ea typeface="Arial"/>
              </a:rPr>
              <a:t>5,6 écrans</a:t>
            </a:r>
            <a:r>
              <a:rPr b="0" lang="fr-FR" sz="2400" spc="-1" strike="noStrike">
                <a:solidFill>
                  <a:srgbClr val="000000"/>
                </a:solidFill>
                <a:latin typeface="Arial"/>
                <a:ea typeface="Arial"/>
              </a:rPr>
              <a:t> de tous types </a:t>
            </a:r>
            <a:r>
              <a:rPr b="1" lang="fr-FR" sz="2400" spc="-1" strike="noStrike">
                <a:solidFill>
                  <a:srgbClr val="000000"/>
                </a:solidFill>
                <a:latin typeface="Arial"/>
                <a:ea typeface="Arial"/>
              </a:rPr>
              <a:t>par foyer </a:t>
            </a:r>
            <a:endParaRPr b="0" lang="fr-FR" sz="2400" spc="-1" strike="noStrike">
              <a:latin typeface="Arial"/>
            </a:endParaRPr>
          </a:p>
          <a:p>
            <a:pPr algn="ctr">
              <a:lnSpc>
                <a:spcPct val="100000"/>
              </a:lnSpc>
              <a:tabLst>
                <a:tab algn="l" pos="0"/>
              </a:tabLst>
            </a:pPr>
            <a:endParaRPr b="0" lang="fr-FR" sz="2400" spc="-1" strike="noStrike">
              <a:latin typeface="Arial"/>
            </a:endParaRPr>
          </a:p>
          <a:p>
            <a:pPr algn="ctr">
              <a:lnSpc>
                <a:spcPct val="100000"/>
              </a:lnSpc>
              <a:tabLst>
                <a:tab algn="l" pos="0"/>
              </a:tabLst>
            </a:pP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15000"/>
              </a:lnSpc>
              <a:spcBef>
                <a:spcPts val="1800"/>
              </a:spcBef>
              <a:tabLst>
                <a:tab algn="l" pos="0"/>
              </a:tabLst>
            </a:pPr>
            <a:endParaRPr b="0" lang="fr-FR" sz="2400" spc="-1" strike="noStrike">
              <a:latin typeface="Arial"/>
            </a:endParaRPr>
          </a:p>
          <a:p>
            <a:pPr algn="ctr">
              <a:lnSpc>
                <a:spcPct val="115000"/>
              </a:lnSpc>
              <a:spcBef>
                <a:spcPts val="400"/>
              </a:spcBef>
              <a:tabLst>
                <a:tab algn="l" pos="0"/>
              </a:tabLst>
            </a:pPr>
            <a:endParaRPr b="0" lang="fr-FR" sz="2400" spc="-1" strike="noStrike">
              <a:latin typeface="Arial"/>
            </a:endParaRPr>
          </a:p>
        </p:txBody>
      </p:sp>
      <p:sp>
        <p:nvSpPr>
          <p:cNvPr id="213" name="Google Shape;126;p 1"/>
          <p:cNvSpPr/>
          <p:nvPr/>
        </p:nvSpPr>
        <p:spPr>
          <a:xfrm>
            <a:off x="860760" y="201600"/>
            <a:ext cx="7415640" cy="7646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La famille et les écrans</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
        <p:nvSpPr>
          <p:cNvPr id="214" name="Google Shape;127;p 1"/>
          <p:cNvSpPr/>
          <p:nvPr/>
        </p:nvSpPr>
        <p:spPr>
          <a:xfrm>
            <a:off x="78480" y="4790520"/>
            <a:ext cx="9137160" cy="253080"/>
          </a:xfrm>
          <a:prstGeom prst="rect">
            <a:avLst/>
          </a:prstGeom>
          <a:noFill/>
          <a:ln w="0">
            <a:noFill/>
          </a:ln>
        </p:spPr>
        <p:style>
          <a:lnRef idx="0"/>
          <a:fillRef idx="0"/>
          <a:effectRef idx="0"/>
          <a:fontRef idx="minor"/>
        </p:style>
        <p:txBody>
          <a:bodyPr lIns="90000" rIns="90000" tIns="254880" bIns="254880">
            <a:noAutofit/>
          </a:bodyPr>
          <a:p>
            <a:pPr algn="ctr">
              <a:lnSpc>
                <a:spcPct val="100000"/>
              </a:lnSpc>
              <a:tabLst>
                <a:tab algn="l" pos="0"/>
              </a:tabLst>
            </a:pPr>
            <a:r>
              <a:rPr b="0" lang="fr-FR" sz="1200" spc="-1" strike="noStrike">
                <a:solidFill>
                  <a:srgbClr val="ffffff"/>
                </a:solidFill>
                <a:latin typeface="Arial"/>
                <a:ea typeface="Arial"/>
              </a:rPr>
              <a:t>Source : </a:t>
            </a:r>
            <a:endParaRPr b="0" lang="fr-FR" sz="1200" spc="-1" strike="noStrike">
              <a:latin typeface="Arial"/>
            </a:endParaRPr>
          </a:p>
          <a:p>
            <a:pPr>
              <a:lnSpc>
                <a:spcPct val="100000"/>
              </a:lnSpc>
              <a:tabLst>
                <a:tab algn="l" pos="0"/>
              </a:tabLst>
            </a:pPr>
            <a:endParaRPr b="0" lang="fr-FR" sz="1200" spc="-1" strike="noStrike">
              <a:latin typeface="Arial"/>
            </a:endParaRPr>
          </a:p>
        </p:txBody>
      </p:sp>
      <p:sp>
        <p:nvSpPr>
          <p:cNvPr id="215" name="Google Shape;129;p 1"/>
          <p:cNvSpPr/>
          <p:nvPr/>
        </p:nvSpPr>
        <p:spPr>
          <a:xfrm>
            <a:off x="623520" y="2980440"/>
            <a:ext cx="7915680" cy="1479600"/>
          </a:xfrm>
          <a:prstGeom prst="rect">
            <a:avLst/>
          </a:prstGeom>
          <a:noFill/>
          <a:ln w="0">
            <a:noFill/>
          </a:ln>
        </p:spPr>
        <p:style>
          <a:lnRef idx="0"/>
          <a:fillRef idx="0"/>
          <a:effectRef idx="0"/>
          <a:fontRef idx="minor"/>
        </p:style>
        <p:txBody>
          <a:bodyPr lIns="90000" rIns="90000" tIns="91440" bIns="91440">
            <a:noAutofit/>
          </a:bodyPr>
          <a:p>
            <a:pPr marL="457200" indent="-316080">
              <a:lnSpc>
                <a:spcPct val="100000"/>
              </a:lnSpc>
              <a:buClr>
                <a:srgbClr val="000000"/>
              </a:buClr>
              <a:buFont typeface="Arial"/>
              <a:buChar char="-"/>
            </a:pPr>
            <a:r>
              <a:rPr b="0" lang="fr-FR" sz="1400" spc="-1" strike="noStrike">
                <a:solidFill>
                  <a:srgbClr val="000000"/>
                </a:solidFill>
                <a:latin typeface="Arial"/>
                <a:ea typeface="Arial"/>
              </a:rPr>
              <a:t>le téléviseur demeure l’écran le plus répandu dans un foyer (91,3%)</a:t>
            </a:r>
            <a:endParaRPr b="0" lang="fr-FR" sz="1400" spc="-1" strike="noStrike">
              <a:latin typeface="Arial"/>
            </a:endParaRPr>
          </a:p>
          <a:p>
            <a:pPr marL="457200" indent="-316080">
              <a:lnSpc>
                <a:spcPct val="100000"/>
              </a:lnSpc>
              <a:buClr>
                <a:srgbClr val="000000"/>
              </a:buClr>
              <a:buFont typeface="Arial"/>
              <a:buChar char="-"/>
            </a:pPr>
            <a:r>
              <a:rPr b="0" lang="fr-FR" sz="1400" spc="-1" strike="noStrike">
                <a:solidFill>
                  <a:srgbClr val="000000"/>
                </a:solidFill>
                <a:latin typeface="Arial"/>
                <a:ea typeface="Arial"/>
              </a:rPr>
              <a:t>les Français recourent de plus en plus à des écrans alternatifs comme l’ordinateur ou le smartphone </a:t>
            </a:r>
            <a:endParaRPr b="0" lang="fr-FR" sz="1400" spc="-1" strike="noStrike">
              <a:latin typeface="Arial"/>
            </a:endParaRPr>
          </a:p>
          <a:p>
            <a:pPr marL="457200" indent="-316080">
              <a:lnSpc>
                <a:spcPct val="100000"/>
              </a:lnSpc>
              <a:buClr>
                <a:srgbClr val="000000"/>
              </a:buClr>
              <a:buFont typeface="Arial"/>
              <a:buChar char="-"/>
            </a:pPr>
            <a:r>
              <a:rPr b="0" lang="fr-FR" sz="1400" spc="-1" strike="noStrike">
                <a:solidFill>
                  <a:srgbClr val="000000"/>
                </a:solidFill>
                <a:latin typeface="Arial"/>
                <a:ea typeface="Arial"/>
              </a:rPr>
              <a:t>79% des 11 ans et plus possèdent un smartphone</a:t>
            </a:r>
            <a:endParaRPr b="0" lang="fr-FR" sz="1400" spc="-1" strike="noStrike">
              <a:latin typeface="Arial"/>
            </a:endParaRPr>
          </a:p>
          <a:p>
            <a:pPr>
              <a:lnSpc>
                <a:spcPct val="100000"/>
              </a:lnSpc>
            </a:pPr>
            <a:endParaRPr b="0" lang="fr-FR" sz="1400" spc="-1" strike="noStrike">
              <a:latin typeface="Arial"/>
            </a:endParaRPr>
          </a:p>
        </p:txBody>
      </p:sp>
      <p:sp>
        <p:nvSpPr>
          <p:cNvPr id="216" name=""/>
          <p:cNvSpPr/>
          <p:nvPr/>
        </p:nvSpPr>
        <p:spPr>
          <a:xfrm>
            <a:off x="7106400" y="4643280"/>
            <a:ext cx="1740600" cy="6012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800" spc="-1" strike="noStrike" u="sng">
                <a:solidFill>
                  <a:srgbClr val="1155cc"/>
                </a:solidFill>
                <a:uFillTx/>
                <a:latin typeface="Arial"/>
                <a:ea typeface="DejaVu Sans"/>
                <a:hlinkClick r:id="rId2"/>
              </a:rPr>
              <a:t>Source</a:t>
            </a:r>
            <a:r>
              <a:rPr b="0" lang="fr-FR" sz="1800" spc="-1" strike="noStrike">
                <a:solidFill>
                  <a:srgbClr val="1155cc"/>
                </a:solidFill>
                <a:latin typeface="Arial"/>
                <a:ea typeface="DejaVu Sans"/>
              </a:rPr>
              <a:t> 2021</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212"/>
                                        </p:tgtEl>
                                        <p:attrNameLst>
                                          <p:attrName>style.visibility</p:attrName>
                                        </p:attrNameLst>
                                      </p:cBhvr>
                                      <p:to>
                                        <p:strVal val="visible"/>
                                      </p:to>
                                    </p:set>
                                    <p:animEffect filter="fade" transition="in">
                                      <p:cBhvr additive="repl">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10">
                                  <p:stCondLst>
                                    <p:cond delay="0"/>
                                  </p:stCondLst>
                                  <p:childTnLst>
                                    <p:set>
                                      <p:cBhvr>
                                        <p:cTn id="11" dur="1" fill="hold">
                                          <p:stCondLst>
                                            <p:cond delay="0"/>
                                          </p:stCondLst>
                                        </p:cTn>
                                        <p:tgtEl>
                                          <p:spTgt spid="215"/>
                                        </p:tgtEl>
                                        <p:attrNameLst>
                                          <p:attrName>style.visibility</p:attrName>
                                        </p:attrNameLst>
                                      </p:cBhvr>
                                      <p:to>
                                        <p:strVal val="visible"/>
                                      </p:to>
                                    </p:set>
                                    <p:animEffect filter="fade" transition="in">
                                      <p:cBhvr additive="repl">
                                        <p:cTn id="12"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2" name="Google Shape;350;p51_0"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33" name="PlaceHolder 1_5"/>
          <p:cNvSpPr/>
          <p:nvPr/>
        </p:nvSpPr>
        <p:spPr>
          <a:xfrm>
            <a:off x="311760" y="2484720"/>
            <a:ext cx="8516160" cy="2226960"/>
          </a:xfrm>
          <a:prstGeom prst="rect">
            <a:avLst/>
          </a:prstGeom>
          <a:noFill/>
          <a:ln w="0">
            <a:noFill/>
          </a:ln>
        </p:spPr>
        <p:style>
          <a:lnRef idx="0"/>
          <a:fillRef idx="0"/>
          <a:effectRef idx="0"/>
          <a:fontRef idx="minor"/>
        </p:style>
        <p:txBody>
          <a:bodyPr lIns="0" rIns="0" tIns="91440" bIns="91440">
            <a:normAutofit/>
          </a:bodyPr>
          <a:p>
            <a:pPr algn="ctr">
              <a:lnSpc>
                <a:spcPct val="115000"/>
              </a:lnSpc>
              <a:tabLst>
                <a:tab algn="l" pos="0"/>
              </a:tabLst>
            </a:pPr>
            <a:r>
              <a:rPr b="1" lang="fr-FR" sz="2800" spc="-1" strike="noStrike">
                <a:solidFill>
                  <a:srgbClr val="000000"/>
                </a:solidFill>
                <a:latin typeface="Arial"/>
                <a:ea typeface="Arial"/>
              </a:rPr>
              <a:t>Cyberharcèlement</a:t>
            </a:r>
            <a:endParaRPr b="0" lang="fr-FR" sz="2800" spc="-1" strike="noStrike">
              <a:latin typeface="Arial"/>
            </a:endParaRPr>
          </a:p>
          <a:p>
            <a:pPr>
              <a:lnSpc>
                <a:spcPct val="115000"/>
              </a:lnSpc>
              <a:tabLst>
                <a:tab algn="l" pos="0"/>
              </a:tabLst>
            </a:pPr>
            <a:endParaRPr b="0" lang="fr-FR" sz="2800" spc="-1" strike="noStrike">
              <a:latin typeface="Arial"/>
            </a:endParaRPr>
          </a:p>
          <a:p>
            <a:pPr>
              <a:lnSpc>
                <a:spcPct val="115000"/>
              </a:lnSpc>
              <a:tabLst>
                <a:tab algn="l" pos="0"/>
              </a:tabLst>
            </a:pPr>
            <a:endParaRPr b="0" lang="fr-FR" sz="2800" spc="-1" strike="noStrike">
              <a:latin typeface="Arial"/>
            </a:endParaRPr>
          </a:p>
        </p:txBody>
      </p:sp>
      <p:sp>
        <p:nvSpPr>
          <p:cNvPr id="434" name="Google Shape;352;p51_2"/>
          <p:cNvSpPr/>
          <p:nvPr/>
        </p:nvSpPr>
        <p:spPr>
          <a:xfrm>
            <a:off x="963000" y="554760"/>
            <a:ext cx="7418160" cy="88164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Autour du mot</a:t>
            </a: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5" name="Google Shape;93;p19_0" descr=""/>
          <p:cNvPicPr/>
          <p:nvPr/>
        </p:nvPicPr>
        <p:blipFill>
          <a:blip r:embed="rId1">
            <a:alphaModFix amt="12000"/>
          </a:blip>
          <a:srcRect l="0" t="0" r="0" b="23550"/>
          <a:stretch/>
        </p:blipFill>
        <p:spPr>
          <a:xfrm>
            <a:off x="6847920" y="2666880"/>
            <a:ext cx="2241360" cy="2431800"/>
          </a:xfrm>
          <a:prstGeom prst="rect">
            <a:avLst/>
          </a:prstGeom>
          <a:ln w="0">
            <a:noFill/>
          </a:ln>
        </p:spPr>
      </p:pic>
      <p:sp>
        <p:nvSpPr>
          <p:cNvPr id="436" name="Google Shape;94;p 2_1"/>
          <p:cNvSpPr/>
          <p:nvPr/>
        </p:nvSpPr>
        <p:spPr>
          <a:xfrm>
            <a:off x="953280" y="336960"/>
            <a:ext cx="7417080" cy="10245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Vidéo cyberharcèlement </a:t>
            </a:r>
            <a:endParaRPr b="0" lang="fr-FR" sz="3600" spc="-1" strike="noStrike">
              <a:latin typeface="Arial"/>
            </a:endParaRPr>
          </a:p>
          <a:p>
            <a:pPr algn="ctr">
              <a:lnSpc>
                <a:spcPct val="100000"/>
              </a:lnSpc>
              <a:tabLst>
                <a:tab algn="l" pos="0"/>
              </a:tabLst>
            </a:pPr>
            <a:endParaRPr b="0" lang="fr-FR" sz="3600" spc="-1" strike="noStrike">
              <a:latin typeface="Arial"/>
            </a:endParaRPr>
          </a:p>
        </p:txBody>
      </p:sp>
      <p:pic>
        <p:nvPicPr>
          <p:cNvPr id="437" name="Google Shape;95;p 2_1" descr="C'est quoi le cyberharcèlement ? - 1 jour, 1 question propose de répondre chaque jour à une question d'enfant, en une minute et trente secondes. Le commentaire explicatif est toujours drôle, le dessin est léger et espiègle. L'intention est d'aider l'enfant à construire son propre raisonnement et à obtenir les clés qui lui permettront de se forger sa propre opinion.&#10;Découvre l'actu à hauteur d'enfants sur http://1jour1actu.com/"/>
          <p:cNvPicPr/>
          <p:nvPr/>
        </p:nvPicPr>
        <p:blipFill>
          <a:blip r:embed="rId2"/>
          <a:stretch/>
        </p:blipFill>
        <p:spPr>
          <a:xfrm>
            <a:off x="1718280" y="1514160"/>
            <a:ext cx="4217400" cy="3161520"/>
          </a:xfrm>
          <a:prstGeom prst="rect">
            <a:avLst/>
          </a:prstGeom>
          <a:ln w="0">
            <a:noFill/>
          </a:ln>
        </p:spPr>
      </p:pic>
      <p:sp>
        <p:nvSpPr>
          <p:cNvPr id="438" name=""/>
          <p:cNvSpPr/>
          <p:nvPr/>
        </p:nvSpPr>
        <p:spPr>
          <a:xfrm>
            <a:off x="6660000" y="1800000"/>
            <a:ext cx="1615680" cy="3420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800" spc="-1" strike="noStrike" u="sng">
                <a:solidFill>
                  <a:srgbClr val="0097a7"/>
                </a:solidFill>
                <a:uFillTx/>
                <a:latin typeface="Arial"/>
                <a:ea typeface="DejaVu Sans"/>
                <a:hlinkClick r:id="rId3"/>
              </a:rPr>
              <a:t>Vidéo</a:t>
            </a:r>
            <a:r>
              <a:rPr b="0" lang="fr-FR" sz="1800" spc="-1" strike="noStrike">
                <a:solidFill>
                  <a:srgbClr val="0097a7"/>
                </a:solidFill>
                <a:latin typeface="Arial"/>
                <a:ea typeface="DejaVu Sans"/>
              </a:rPr>
              <a:t>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9" name="Google Shape;106;p21" descr=""/>
          <p:cNvPicPr/>
          <p:nvPr/>
        </p:nvPicPr>
        <p:blipFill>
          <a:blip r:embed="rId1">
            <a:alphaModFix amt="12000"/>
          </a:blip>
          <a:srcRect l="0" t="0" r="0" b="23550"/>
          <a:stretch/>
        </p:blipFill>
        <p:spPr>
          <a:xfrm>
            <a:off x="6847920" y="2666880"/>
            <a:ext cx="2241360" cy="2431800"/>
          </a:xfrm>
          <a:prstGeom prst="rect">
            <a:avLst/>
          </a:prstGeom>
          <a:ln w="0">
            <a:noFill/>
          </a:ln>
        </p:spPr>
      </p:pic>
      <p:sp>
        <p:nvSpPr>
          <p:cNvPr id="440" name="Google Shape;107;p 2_1"/>
          <p:cNvSpPr/>
          <p:nvPr/>
        </p:nvSpPr>
        <p:spPr>
          <a:xfrm>
            <a:off x="812160" y="2330280"/>
            <a:ext cx="7417080" cy="76608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DÉBAT MOUVANT </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1" name="Google Shape;399;p58"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42" name="PlaceHolder 1_2"/>
          <p:cNvSpPr/>
          <p:nvPr/>
        </p:nvSpPr>
        <p:spPr>
          <a:xfrm>
            <a:off x="311760" y="1646640"/>
            <a:ext cx="8516160" cy="3170160"/>
          </a:xfrm>
          <a:prstGeom prst="rect">
            <a:avLst/>
          </a:prstGeom>
          <a:noFill/>
          <a:ln w="0">
            <a:noFill/>
          </a:ln>
        </p:spPr>
        <p:style>
          <a:lnRef idx="0"/>
          <a:fillRef idx="0"/>
          <a:effectRef idx="0"/>
          <a:fontRef idx="minor"/>
        </p:style>
        <p:txBody>
          <a:bodyPr lIns="0" rIns="0" tIns="91440" bIns="91440">
            <a:normAutofit/>
          </a:bodyPr>
          <a:p>
            <a:pPr algn="ctr">
              <a:lnSpc>
                <a:spcPct val="115000"/>
              </a:lnSpc>
              <a:tabLst>
                <a:tab algn="l" pos="0"/>
              </a:tabLst>
            </a:pPr>
            <a:endParaRPr b="0" lang="fr-FR" sz="1800" spc="-1" strike="noStrike">
              <a:latin typeface="Arial"/>
            </a:endParaRPr>
          </a:p>
          <a:p>
            <a:pPr algn="ctr">
              <a:lnSpc>
                <a:spcPct val="115000"/>
              </a:lnSpc>
              <a:tabLst>
                <a:tab algn="l" pos="0"/>
              </a:tabLst>
            </a:pPr>
            <a:r>
              <a:rPr b="1" lang="fr-FR" sz="2400" spc="-1" strike="noStrike">
                <a:solidFill>
                  <a:srgbClr val="000000"/>
                </a:solidFill>
                <a:latin typeface="Arial"/>
                <a:ea typeface="Arial"/>
              </a:rPr>
              <a:t>Il vaut mieux faire attention </a:t>
            </a:r>
            <a:endParaRPr b="0" lang="fr-FR" sz="2400" spc="-1" strike="noStrike">
              <a:latin typeface="Arial"/>
            </a:endParaRPr>
          </a:p>
          <a:p>
            <a:pPr algn="ctr">
              <a:lnSpc>
                <a:spcPct val="115000"/>
              </a:lnSpc>
              <a:tabLst>
                <a:tab algn="l" pos="0"/>
              </a:tabLst>
            </a:pPr>
            <a:r>
              <a:rPr b="1" lang="fr-FR" sz="2400" spc="-1" strike="noStrike">
                <a:solidFill>
                  <a:srgbClr val="000000"/>
                </a:solidFill>
                <a:latin typeface="Arial"/>
                <a:ea typeface="Arial"/>
              </a:rPr>
              <a:t>à ce que l’on dit et fait en ligne </a:t>
            </a:r>
            <a:endParaRPr b="0" lang="fr-FR" sz="2400" spc="-1" strike="noStrike">
              <a:latin typeface="Arial"/>
            </a:endParaRPr>
          </a:p>
          <a:p>
            <a:pPr algn="ctr">
              <a:lnSpc>
                <a:spcPct val="115000"/>
              </a:lnSpc>
              <a:tabLst>
                <a:tab algn="l" pos="0"/>
              </a:tabLst>
            </a:pPr>
            <a:r>
              <a:rPr b="1" lang="fr-FR" sz="2400" spc="-1" strike="noStrike">
                <a:solidFill>
                  <a:srgbClr val="000000"/>
                </a:solidFill>
                <a:latin typeface="Arial"/>
                <a:ea typeface="Arial"/>
              </a:rPr>
              <a:t>pour ne pas se faire cyber-harceler </a:t>
            </a:r>
            <a:endParaRPr b="0" lang="fr-FR" sz="2400" spc="-1" strike="noStrike">
              <a:latin typeface="Arial"/>
            </a:endParaRPr>
          </a:p>
          <a:p>
            <a:pPr algn="ctr">
              <a:lnSpc>
                <a:spcPct val="115000"/>
              </a:lnSpc>
              <a:tabLst>
                <a:tab algn="l" pos="0"/>
              </a:tabLst>
            </a:pPr>
            <a:endParaRPr b="0" lang="fr-FR" sz="2400" spc="-1" strike="noStrike">
              <a:latin typeface="Arial"/>
            </a:endParaRPr>
          </a:p>
          <a:p>
            <a:pPr>
              <a:lnSpc>
                <a:spcPct val="115000"/>
              </a:lnSpc>
              <a:tabLst>
                <a:tab algn="l" pos="0"/>
              </a:tabLst>
            </a:pPr>
            <a:endParaRPr b="0" lang="fr-FR" sz="2400" spc="-1" strike="noStrike">
              <a:latin typeface="Arial"/>
            </a:endParaRPr>
          </a:p>
        </p:txBody>
      </p:sp>
      <p:sp>
        <p:nvSpPr>
          <p:cNvPr id="443" name="Google Shape;401;p58_1"/>
          <p:cNvSpPr/>
          <p:nvPr/>
        </p:nvSpPr>
        <p:spPr>
          <a:xfrm>
            <a:off x="963000" y="554760"/>
            <a:ext cx="7418160" cy="7671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Débat mouvant </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4" name="Google Shape;371;p54"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45" name="PlaceHolder 1_3"/>
          <p:cNvSpPr/>
          <p:nvPr/>
        </p:nvSpPr>
        <p:spPr>
          <a:xfrm>
            <a:off x="311760" y="1646640"/>
            <a:ext cx="8516160" cy="3170160"/>
          </a:xfrm>
          <a:prstGeom prst="rect">
            <a:avLst/>
          </a:prstGeom>
          <a:noFill/>
          <a:ln w="0">
            <a:noFill/>
          </a:ln>
        </p:spPr>
        <p:style>
          <a:lnRef idx="0"/>
          <a:fillRef idx="0"/>
          <a:effectRef idx="0"/>
          <a:fontRef idx="minor"/>
        </p:style>
        <p:txBody>
          <a:bodyPr lIns="0" rIns="0" tIns="91440" bIns="91440">
            <a:normAutofit/>
          </a:bodyPr>
          <a:p>
            <a:pPr algn="ctr">
              <a:lnSpc>
                <a:spcPct val="115000"/>
              </a:lnSpc>
              <a:tabLst>
                <a:tab algn="l" pos="0"/>
              </a:tabLst>
            </a:pPr>
            <a:endParaRPr b="0" lang="fr-FR" sz="1800" spc="-1" strike="noStrike">
              <a:latin typeface="Arial"/>
            </a:endParaRPr>
          </a:p>
          <a:p>
            <a:pPr algn="ctr">
              <a:lnSpc>
                <a:spcPct val="115000"/>
              </a:lnSpc>
              <a:tabLst>
                <a:tab algn="l" pos="0"/>
              </a:tabLst>
            </a:pPr>
            <a:r>
              <a:rPr b="1" lang="fr-FR" sz="2400" spc="-1" strike="noStrike">
                <a:solidFill>
                  <a:srgbClr val="000000"/>
                </a:solidFill>
                <a:latin typeface="Arial"/>
                <a:ea typeface="Arial"/>
              </a:rPr>
              <a:t>Il est simple de parler de cyber-harcèlement</a:t>
            </a:r>
            <a:br/>
            <a:r>
              <a:rPr b="1" lang="fr-FR" sz="2400" spc="-1" strike="noStrike">
                <a:solidFill>
                  <a:srgbClr val="000000"/>
                </a:solidFill>
                <a:latin typeface="Arial"/>
                <a:ea typeface="Arial"/>
              </a:rPr>
              <a:t>à un adulte</a:t>
            </a:r>
            <a:endParaRPr b="0" lang="fr-FR" sz="2400" spc="-1" strike="noStrike">
              <a:latin typeface="Arial"/>
            </a:endParaRPr>
          </a:p>
        </p:txBody>
      </p:sp>
      <p:sp>
        <p:nvSpPr>
          <p:cNvPr id="446" name="Google Shape;373;p54_1"/>
          <p:cNvSpPr/>
          <p:nvPr/>
        </p:nvSpPr>
        <p:spPr>
          <a:xfrm>
            <a:off x="963000" y="554760"/>
            <a:ext cx="7418160" cy="7671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Débat mouvant </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7" name="Google Shape;364;p53"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48" name="PlaceHolder 1_4"/>
          <p:cNvSpPr/>
          <p:nvPr/>
        </p:nvSpPr>
        <p:spPr>
          <a:xfrm>
            <a:off x="311760" y="1646640"/>
            <a:ext cx="8516160" cy="3170160"/>
          </a:xfrm>
          <a:prstGeom prst="rect">
            <a:avLst/>
          </a:prstGeom>
          <a:noFill/>
          <a:ln w="0">
            <a:noFill/>
          </a:ln>
        </p:spPr>
        <p:style>
          <a:lnRef idx="0"/>
          <a:fillRef idx="0"/>
          <a:effectRef idx="0"/>
          <a:fontRef idx="minor"/>
        </p:style>
        <p:txBody>
          <a:bodyPr lIns="0" rIns="0" tIns="91440" bIns="91440">
            <a:normAutofit/>
          </a:bodyPr>
          <a:p>
            <a:pPr algn="ctr">
              <a:lnSpc>
                <a:spcPct val="115000"/>
              </a:lnSpc>
              <a:tabLst>
                <a:tab algn="l" pos="0"/>
              </a:tabLst>
            </a:pPr>
            <a:endParaRPr b="0" lang="fr-FR" sz="1800" spc="-1" strike="noStrike">
              <a:latin typeface="Arial"/>
            </a:endParaRPr>
          </a:p>
          <a:p>
            <a:pPr algn="ctr">
              <a:lnSpc>
                <a:spcPct val="115000"/>
              </a:lnSpc>
              <a:tabLst>
                <a:tab algn="l" pos="0"/>
              </a:tabLst>
            </a:pPr>
            <a:r>
              <a:rPr b="1" lang="fr-FR" sz="2400" spc="-1" strike="noStrike">
                <a:solidFill>
                  <a:srgbClr val="000000"/>
                </a:solidFill>
                <a:latin typeface="Arial"/>
                <a:ea typeface="Arial"/>
              </a:rPr>
              <a:t>Il faudrait surveiller les personnes victimes afin qu’elles ne deviennent pas harceleuses à leur tour</a:t>
            </a:r>
            <a:endParaRPr b="0" lang="fr-FR" sz="2400" spc="-1" strike="noStrike">
              <a:latin typeface="Arial"/>
            </a:endParaRPr>
          </a:p>
        </p:txBody>
      </p:sp>
      <p:sp>
        <p:nvSpPr>
          <p:cNvPr id="449" name="Google Shape;366;p53_1"/>
          <p:cNvSpPr/>
          <p:nvPr/>
        </p:nvSpPr>
        <p:spPr>
          <a:xfrm>
            <a:off x="963000" y="554760"/>
            <a:ext cx="7418160" cy="7671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Débat mouvant </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0" name="Google Shape;337;p 1"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51" name="Google Shape;338;p 2_1"/>
          <p:cNvSpPr/>
          <p:nvPr/>
        </p:nvSpPr>
        <p:spPr>
          <a:xfrm>
            <a:off x="963000" y="2307600"/>
            <a:ext cx="7418160" cy="70632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Ressources</a:t>
            </a:r>
            <a:endParaRPr b="0" lang="fr-FR" sz="3600" spc="-1" strike="noStrike">
              <a:latin typeface="Arial"/>
            </a:endParaRPr>
          </a:p>
          <a:p>
            <a:pPr algn="ctr">
              <a:lnSpc>
                <a:spcPct val="100000"/>
              </a:lnSpc>
              <a:tabLst>
                <a:tab algn="l" pos="0"/>
              </a:tabLst>
            </a:pPr>
            <a:endParaRPr b="0" lang="fr-FR" sz="3600" spc="-1" strike="noStrike">
              <a:latin typeface="Arial"/>
            </a:endParaRPr>
          </a:p>
          <a:p>
            <a:pPr algn="ctr">
              <a:lnSpc>
                <a:spcPct val="100000"/>
              </a:lnSpc>
              <a:tabLst>
                <a:tab algn="l" pos="0"/>
              </a:tabLst>
            </a:pP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2" name="Google Shape;421;p61"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53" name="PlaceHolder 1_8"/>
          <p:cNvSpPr/>
          <p:nvPr/>
        </p:nvSpPr>
        <p:spPr>
          <a:xfrm>
            <a:off x="311760" y="2730960"/>
            <a:ext cx="8516160" cy="1981080"/>
          </a:xfrm>
          <a:prstGeom prst="rect">
            <a:avLst/>
          </a:prstGeom>
          <a:noFill/>
          <a:ln w="0">
            <a:noFill/>
          </a:ln>
        </p:spPr>
        <p:style>
          <a:lnRef idx="0"/>
          <a:fillRef idx="0"/>
          <a:effectRef idx="0"/>
          <a:fontRef idx="minor"/>
        </p:style>
        <p:txBody>
          <a:bodyPr lIns="0" rIns="0" tIns="91440" bIns="91440">
            <a:normAutofit/>
          </a:bodyPr>
          <a:p>
            <a:pPr marL="457200" indent="-340920">
              <a:lnSpc>
                <a:spcPct val="115000"/>
              </a:lnSpc>
              <a:buClr>
                <a:srgbClr val="000000"/>
              </a:buClr>
              <a:buFont typeface="Arial"/>
              <a:buChar char="-"/>
            </a:pPr>
            <a:r>
              <a:rPr b="0" lang="fr-FR" sz="1800" spc="-1" strike="noStrike">
                <a:solidFill>
                  <a:srgbClr val="000000"/>
                </a:solidFill>
                <a:latin typeface="Arial"/>
                <a:ea typeface="Arial"/>
              </a:rPr>
              <a:t>numéro vert national destiné aux enfants et adolescents</a:t>
            </a:r>
            <a:endParaRPr b="0" lang="fr-FR" sz="1800" spc="-1" strike="noStrike">
              <a:latin typeface="Arial"/>
            </a:endParaRPr>
          </a:p>
          <a:p>
            <a:pPr marL="457200" indent="-340920">
              <a:lnSpc>
                <a:spcPct val="115000"/>
              </a:lnSpc>
              <a:buClr>
                <a:srgbClr val="000000"/>
              </a:buClr>
              <a:buFont typeface="Arial"/>
              <a:buChar char="-"/>
            </a:pPr>
            <a:r>
              <a:rPr b="0" lang="fr-FR" sz="1800" spc="-1" strike="noStrike">
                <a:solidFill>
                  <a:srgbClr val="000000"/>
                </a:solidFill>
                <a:latin typeface="Arial"/>
                <a:ea typeface="Arial"/>
              </a:rPr>
              <a:t>100% anonyme, gratuit et confidentiel </a:t>
            </a:r>
            <a:endParaRPr b="0" lang="fr-FR" sz="1800" spc="-1" strike="noStrike">
              <a:latin typeface="Arial"/>
            </a:endParaRPr>
          </a:p>
          <a:p>
            <a:pPr marL="457200" indent="-340920">
              <a:lnSpc>
                <a:spcPct val="115000"/>
              </a:lnSpc>
              <a:buClr>
                <a:srgbClr val="000000"/>
              </a:buClr>
              <a:buFont typeface="Arial"/>
              <a:buChar char="-"/>
            </a:pPr>
            <a:r>
              <a:rPr b="0" lang="fr-FR" sz="1800" spc="-1" strike="noStrike">
                <a:solidFill>
                  <a:srgbClr val="000000"/>
                </a:solidFill>
                <a:latin typeface="Arial"/>
                <a:ea typeface="Arial"/>
              </a:rPr>
              <a:t>prise en charge de 10 000 appels par an </a:t>
            </a:r>
            <a:endParaRPr b="0" lang="fr-FR" sz="1800" spc="-1" strike="noStrike">
              <a:latin typeface="Arial"/>
            </a:endParaRPr>
          </a:p>
          <a:p>
            <a:pPr marL="457200" indent="-340920">
              <a:lnSpc>
                <a:spcPct val="115000"/>
              </a:lnSpc>
              <a:buClr>
                <a:srgbClr val="000000"/>
              </a:buClr>
              <a:buFont typeface="Arial"/>
              <a:buChar char="-"/>
            </a:pPr>
            <a:r>
              <a:rPr b="0" lang="fr-FR" sz="1800" spc="-1" strike="noStrike">
                <a:solidFill>
                  <a:srgbClr val="000000"/>
                </a:solidFill>
                <a:latin typeface="Arial"/>
                <a:ea typeface="Arial"/>
              </a:rPr>
              <a:t>écouter, informer et conseiller </a:t>
            </a:r>
            <a:endParaRPr b="0" lang="fr-FR" sz="1800" spc="-1" strike="noStrike">
              <a:latin typeface="Arial"/>
            </a:endParaRPr>
          </a:p>
          <a:p>
            <a:pPr marL="457200" indent="-340920">
              <a:lnSpc>
                <a:spcPct val="115000"/>
              </a:lnSpc>
              <a:buClr>
                <a:srgbClr val="000000"/>
              </a:buClr>
              <a:buFont typeface="Arial"/>
              <a:buChar char="-"/>
            </a:pPr>
            <a:r>
              <a:rPr b="0" lang="fr-FR" sz="1800" spc="-1" strike="noStrike">
                <a:solidFill>
                  <a:srgbClr val="000000"/>
                </a:solidFill>
                <a:latin typeface="Arial"/>
                <a:ea typeface="Arial"/>
              </a:rPr>
              <a:t>du lundi au vendredi de 9h00 à 20h00 et le samedi de 9h00 à 18h00.</a:t>
            </a:r>
            <a:endParaRPr b="0" lang="fr-FR" sz="1800" spc="-1" strike="noStrike">
              <a:latin typeface="Arial"/>
            </a:endParaRPr>
          </a:p>
        </p:txBody>
      </p:sp>
      <p:pic>
        <p:nvPicPr>
          <p:cNvPr id="454" name="" descr=""/>
          <p:cNvPicPr/>
          <p:nvPr/>
        </p:nvPicPr>
        <p:blipFill>
          <a:blip r:embed="rId2"/>
          <a:stretch/>
        </p:blipFill>
        <p:spPr>
          <a:xfrm>
            <a:off x="2520000" y="210960"/>
            <a:ext cx="4317480" cy="2517480"/>
          </a:xfrm>
          <a:prstGeom prst="rect">
            <a:avLst/>
          </a:prstGeom>
          <a:ln w="0">
            <a:noFill/>
          </a:ln>
        </p:spPr>
      </p:pic>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5" name="Google Shape;421;p 1"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56" name="PlaceHolder 1_9"/>
          <p:cNvSpPr/>
          <p:nvPr/>
        </p:nvSpPr>
        <p:spPr>
          <a:xfrm>
            <a:off x="311760" y="3018960"/>
            <a:ext cx="8516160" cy="1981080"/>
          </a:xfrm>
          <a:prstGeom prst="rect">
            <a:avLst/>
          </a:prstGeom>
          <a:noFill/>
          <a:ln w="0">
            <a:noFill/>
          </a:ln>
        </p:spPr>
        <p:style>
          <a:lnRef idx="0"/>
          <a:fillRef idx="0"/>
          <a:effectRef idx="0"/>
          <a:fontRef idx="minor"/>
        </p:style>
        <p:txBody>
          <a:bodyPr lIns="0" rIns="0" tIns="91440" bIns="91440">
            <a:normAutofit fontScale="32000"/>
          </a:bodyPr>
          <a:p>
            <a:pPr>
              <a:lnSpc>
                <a:spcPct val="100000"/>
              </a:lnSpc>
            </a:pPr>
            <a:r>
              <a:rPr b="1" lang="fr-FR" sz="2000" spc="-1" strike="noStrike">
                <a:solidFill>
                  <a:srgbClr val="000000"/>
                </a:solidFill>
                <a:latin typeface="Arial"/>
                <a:ea typeface="DejaVu Sans"/>
              </a:rPr>
              <a:t>L’application 3018, une prise en charge globale et rapide de la victime</a:t>
            </a:r>
            <a:br/>
            <a:br/>
            <a:r>
              <a:rPr b="0" lang="fr-FR" sz="2000" spc="-1" strike="noStrike">
                <a:solidFill>
                  <a:srgbClr val="000000"/>
                </a:solidFill>
                <a:latin typeface="Arial"/>
                <a:ea typeface="DejaVu Sans"/>
              </a:rPr>
              <a:t>   -  La mise en relation directe par tchat ou téléphone avec un professionnel du 3018 pour une prise en charge rapide et personnalisée.</a:t>
            </a:r>
            <a:br/>
            <a:r>
              <a:rPr b="0" lang="fr-FR" sz="2000" spc="-1" strike="noStrike">
                <a:solidFill>
                  <a:srgbClr val="000000"/>
                </a:solidFill>
                <a:latin typeface="Arial"/>
                <a:ea typeface="DejaVu Sans"/>
              </a:rPr>
              <a:t>   -  Le stockage des preuves du harcèlement vécu (captures d’écran, photos, liens url, etc.) dans un coffre-fort numérique et sécurisé, ainsi que la possibilité de transférer tout ou partie de ces preuves aux équipes 3018.</a:t>
            </a:r>
            <a:br/>
            <a:r>
              <a:rPr b="0" lang="fr-FR" sz="2000" spc="-1" strike="noStrike">
                <a:solidFill>
                  <a:srgbClr val="000000"/>
                </a:solidFill>
                <a:latin typeface="Arial"/>
                <a:ea typeface="DejaVu Sans"/>
              </a:rPr>
              <a:t>    - L’auto-évaluation de sa situation à l’aide du quiz “Suis-je harcelé?”, pour encourager la victime à demander de l’aide.</a:t>
            </a:r>
            <a:br/>
            <a:r>
              <a:rPr b="0" lang="fr-FR" sz="2000" spc="-1" strike="noStrike">
                <a:solidFill>
                  <a:srgbClr val="000000"/>
                </a:solidFill>
                <a:latin typeface="Arial"/>
                <a:ea typeface="DejaVu Sans"/>
              </a:rPr>
              <a:t>    - Un accès rapide à des fiches conseil sur le cyberharcèlement pour s’informer sur ses droits et savoir comment réagir.</a:t>
            </a:r>
            <a:br/>
            <a:br/>
            <a:br/>
            <a:r>
              <a:rPr b="0" lang="fr-FR" sz="1200" spc="-1" strike="noStrike">
                <a:solidFill>
                  <a:srgbClr val="000000"/>
                </a:solidFill>
                <a:latin typeface="Arial"/>
                <a:ea typeface="Arial"/>
              </a:rPr>
              <a:t>- </a:t>
            </a:r>
            <a:endParaRPr b="0" lang="fr-FR" sz="1200" spc="-1" strike="noStrike">
              <a:latin typeface="Arial"/>
            </a:endParaRPr>
          </a:p>
        </p:txBody>
      </p:sp>
      <p:pic>
        <p:nvPicPr>
          <p:cNvPr id="457" name="" descr=""/>
          <p:cNvPicPr/>
          <p:nvPr/>
        </p:nvPicPr>
        <p:blipFill>
          <a:blip r:embed="rId2"/>
          <a:stretch/>
        </p:blipFill>
        <p:spPr>
          <a:xfrm>
            <a:off x="2160000" y="241920"/>
            <a:ext cx="4857480" cy="2652120"/>
          </a:xfrm>
          <a:prstGeom prst="rect">
            <a:avLst/>
          </a:prstGeom>
          <a:ln w="0">
            <a:noFill/>
          </a:ln>
        </p:spPr>
      </p:pic>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8" name="Google Shape;428;p62"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59" name="PlaceHolder 1_10"/>
          <p:cNvSpPr/>
          <p:nvPr/>
        </p:nvSpPr>
        <p:spPr>
          <a:xfrm>
            <a:off x="275760" y="3594960"/>
            <a:ext cx="8516160" cy="1981080"/>
          </a:xfrm>
          <a:prstGeom prst="rect">
            <a:avLst/>
          </a:prstGeom>
          <a:noFill/>
          <a:ln w="0">
            <a:noFill/>
          </a:ln>
        </p:spPr>
        <p:style>
          <a:lnRef idx="0"/>
          <a:fillRef idx="0"/>
          <a:effectRef idx="0"/>
          <a:fontRef idx="minor"/>
        </p:style>
        <p:txBody>
          <a:bodyPr lIns="0" rIns="0" tIns="91440" bIns="91440">
            <a:normAutofit/>
          </a:bodyPr>
          <a:p>
            <a:pPr marL="457200" indent="-340920">
              <a:lnSpc>
                <a:spcPct val="115000"/>
              </a:lnSpc>
              <a:buClr>
                <a:srgbClr val="000000"/>
              </a:buClr>
              <a:buFont typeface="Arial"/>
              <a:buChar char="-"/>
            </a:pPr>
            <a:r>
              <a:rPr b="0" lang="fr-FR" sz="1800" spc="-1" strike="noStrike">
                <a:solidFill>
                  <a:srgbClr val="000000"/>
                </a:solidFill>
                <a:latin typeface="Arial"/>
                <a:ea typeface="Arial"/>
              </a:rPr>
              <a:t>accompagnement dans l’effacement du contenu (droit à l’effacement)</a:t>
            </a:r>
            <a:endParaRPr b="0" lang="fr-FR" sz="1800" spc="-1" strike="noStrike">
              <a:latin typeface="Arial"/>
            </a:endParaRPr>
          </a:p>
          <a:p>
            <a:pPr marL="457200" indent="-340920">
              <a:lnSpc>
                <a:spcPct val="115000"/>
              </a:lnSpc>
              <a:buClr>
                <a:srgbClr val="000000"/>
              </a:buClr>
              <a:buFont typeface="Arial"/>
              <a:buChar char="-"/>
            </a:pPr>
            <a:r>
              <a:rPr b="0" lang="fr-FR" sz="1800" spc="-1" strike="noStrike">
                <a:solidFill>
                  <a:srgbClr val="000000"/>
                </a:solidFill>
                <a:latin typeface="Arial"/>
                <a:ea typeface="Arial"/>
              </a:rPr>
              <a:t>accompagnement dans les demandes de déréférencement</a:t>
            </a:r>
            <a:endParaRPr b="0" lang="fr-FR" sz="1800" spc="-1" strike="noStrike">
              <a:latin typeface="Arial"/>
            </a:endParaRPr>
          </a:p>
        </p:txBody>
      </p:sp>
      <p:pic>
        <p:nvPicPr>
          <p:cNvPr id="460" name="Google Shape;430;p62_1" descr=""/>
          <p:cNvPicPr/>
          <p:nvPr/>
        </p:nvPicPr>
        <p:blipFill>
          <a:blip r:embed="rId2"/>
          <a:stretch/>
        </p:blipFill>
        <p:spPr>
          <a:xfrm>
            <a:off x="2498400" y="924840"/>
            <a:ext cx="4653720" cy="242172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Google Shape;134;p29"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218" name="Google Shape;135;p29"/>
          <p:cNvSpPr/>
          <p:nvPr/>
        </p:nvSpPr>
        <p:spPr>
          <a:xfrm>
            <a:off x="860760" y="191520"/>
            <a:ext cx="7416360" cy="7653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Statistiques</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
        <p:nvSpPr>
          <p:cNvPr id="219" name="Google Shape;136;p29"/>
          <p:cNvSpPr/>
          <p:nvPr/>
        </p:nvSpPr>
        <p:spPr>
          <a:xfrm>
            <a:off x="636840" y="1232640"/>
            <a:ext cx="7864200" cy="946080"/>
          </a:xfrm>
          <a:prstGeom prst="rect">
            <a:avLst/>
          </a:prstGeom>
          <a:noFill/>
          <a:ln w="0">
            <a:noFill/>
          </a:ln>
        </p:spPr>
        <p:style>
          <a:lnRef idx="0"/>
          <a:fillRef idx="0"/>
          <a:effectRef idx="0"/>
          <a:fontRef idx="minor"/>
        </p:style>
        <p:txBody>
          <a:bodyPr lIns="90000" rIns="90000" tIns="91440" bIns="91440">
            <a:noAutofit/>
          </a:bodyPr>
          <a:p>
            <a:pPr algn="ctr">
              <a:lnSpc>
                <a:spcPct val="115000"/>
              </a:lnSpc>
              <a:tabLst>
                <a:tab algn="l" pos="0"/>
              </a:tabLst>
            </a:pPr>
            <a:r>
              <a:rPr b="1" lang="fr-FR" sz="2400" spc="-1" strike="noStrike">
                <a:solidFill>
                  <a:srgbClr val="000000"/>
                </a:solidFill>
                <a:latin typeface="Arial"/>
                <a:ea typeface="Arial"/>
              </a:rPr>
              <a:t>Selon vous, combien de temps un enfant passe-t-il en moyenne devant les écrans par jour ?</a:t>
            </a:r>
            <a:endParaRPr b="0" lang="fr-FR" sz="2400" spc="-1" strike="noStrike">
              <a:latin typeface="Arial"/>
            </a:endParaRPr>
          </a:p>
          <a:p>
            <a:pPr algn="ctr">
              <a:lnSpc>
                <a:spcPct val="115000"/>
              </a:lnSpc>
              <a:tabLst>
                <a:tab algn="l" pos="0"/>
              </a:tabLst>
            </a:pPr>
            <a:endParaRPr b="0" lang="fr-FR" sz="2400" spc="-1" strike="noStrike">
              <a:latin typeface="Arial"/>
            </a:endParaRPr>
          </a:p>
          <a:p>
            <a:pPr algn="ctr">
              <a:lnSpc>
                <a:spcPct val="120000"/>
              </a:lnSpc>
              <a:tabLst>
                <a:tab algn="l" pos="0"/>
              </a:tabLst>
            </a:pPr>
            <a:endParaRPr b="0" lang="fr-FR" sz="2400" spc="-1" strike="noStrike">
              <a:latin typeface="Arial"/>
            </a:endParaRPr>
          </a:p>
          <a:p>
            <a:pPr algn="ctr">
              <a:lnSpc>
                <a:spcPct val="115000"/>
              </a:lnSpc>
              <a:tabLst>
                <a:tab algn="l" pos="0"/>
              </a:tabLst>
            </a:pPr>
            <a:endParaRPr b="0" lang="fr-FR" sz="2400" spc="-1" strike="noStrike">
              <a:latin typeface="Arial"/>
            </a:endParaRPr>
          </a:p>
        </p:txBody>
      </p:sp>
      <p:sp>
        <p:nvSpPr>
          <p:cNvPr id="220" name="Google Shape;137;p29"/>
          <p:cNvSpPr/>
          <p:nvPr/>
        </p:nvSpPr>
        <p:spPr>
          <a:xfrm>
            <a:off x="860760" y="2272680"/>
            <a:ext cx="7864200" cy="94608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0" lang="fr-FR" sz="1600" spc="-1" strike="noStrike">
                <a:solidFill>
                  <a:srgbClr val="000000"/>
                </a:solidFill>
                <a:latin typeface="Arial"/>
                <a:ea typeface="Arial"/>
              </a:rPr>
              <a:t>Les enfants passent en moyenne </a:t>
            </a:r>
            <a:r>
              <a:rPr b="1" lang="fr-FR" sz="1600" spc="-1" strike="noStrike">
                <a:solidFill>
                  <a:srgbClr val="000000"/>
                </a:solidFill>
                <a:latin typeface="Arial"/>
                <a:ea typeface="Arial"/>
              </a:rPr>
              <a:t>4h11 par jour devant les écrans</a:t>
            </a:r>
            <a:r>
              <a:rPr b="0" lang="fr-FR" sz="1600" spc="-1" strike="noStrike">
                <a:solidFill>
                  <a:srgbClr val="000000"/>
                </a:solidFill>
                <a:latin typeface="Arial"/>
                <a:ea typeface="Arial"/>
              </a:rPr>
              <a:t>, une heure de plus qu'il y a dix ans. Une forte hausse due à l'effet </a:t>
            </a:r>
            <a:r>
              <a:rPr b="1" lang="fr-FR" sz="1600" spc="-1" strike="noStrike">
                <a:solidFill>
                  <a:srgbClr val="000000"/>
                </a:solidFill>
                <a:latin typeface="Arial"/>
                <a:ea typeface="Arial"/>
              </a:rPr>
              <a:t>tablette</a:t>
            </a:r>
            <a:r>
              <a:rPr b="0" lang="fr-FR" sz="1600" spc="-1" strike="noStrike">
                <a:solidFill>
                  <a:srgbClr val="000000"/>
                </a:solidFill>
                <a:latin typeface="Arial"/>
                <a:ea typeface="Arial"/>
              </a:rPr>
              <a:t>.</a:t>
            </a:r>
            <a:endParaRPr b="0" lang="fr-FR" sz="1600" spc="-1" strike="noStrike">
              <a:latin typeface="Arial"/>
            </a:endParaRPr>
          </a:p>
          <a:p>
            <a:pPr algn="ctr">
              <a:lnSpc>
                <a:spcPct val="115000"/>
              </a:lnSpc>
              <a:tabLst>
                <a:tab algn="l" pos="0"/>
              </a:tabLst>
            </a:pPr>
            <a:endParaRPr b="0" lang="fr-FR" sz="1600" spc="-1" strike="noStrike">
              <a:latin typeface="Arial"/>
            </a:endParaRPr>
          </a:p>
          <a:p>
            <a:pPr algn="ctr">
              <a:lnSpc>
                <a:spcPct val="120000"/>
              </a:lnSpc>
              <a:tabLst>
                <a:tab algn="l" pos="0"/>
              </a:tabLst>
            </a:pPr>
            <a:endParaRPr b="0" lang="fr-FR" sz="1600" spc="-1" strike="noStrike">
              <a:latin typeface="Arial"/>
            </a:endParaRPr>
          </a:p>
          <a:p>
            <a:pPr algn="ctr">
              <a:lnSpc>
                <a:spcPct val="115000"/>
              </a:lnSpc>
              <a:tabLst>
                <a:tab algn="l" pos="0"/>
              </a:tabLst>
            </a:pPr>
            <a:endParaRPr b="0" lang="fr-FR" sz="1600" spc="-1" strike="noStrike">
              <a:latin typeface="Arial"/>
            </a:endParaRPr>
          </a:p>
        </p:txBody>
      </p:sp>
      <p:sp>
        <p:nvSpPr>
          <p:cNvPr id="221" name="Google Shape;138;p29"/>
          <p:cNvSpPr/>
          <p:nvPr/>
        </p:nvSpPr>
        <p:spPr>
          <a:xfrm>
            <a:off x="836640" y="3893760"/>
            <a:ext cx="7864200" cy="94608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0" lang="fr-FR" sz="1600" spc="-1" strike="noStrike">
                <a:solidFill>
                  <a:srgbClr val="000000"/>
                </a:solidFill>
                <a:latin typeface="Arial"/>
                <a:ea typeface="Arial"/>
              </a:rPr>
              <a:t>Les adultes passent en moyenne </a:t>
            </a:r>
            <a:r>
              <a:rPr b="1" lang="fr-FR" sz="1600" spc="-1" strike="noStrike">
                <a:solidFill>
                  <a:srgbClr val="000000"/>
                </a:solidFill>
                <a:latin typeface="Arial"/>
                <a:ea typeface="Arial"/>
              </a:rPr>
              <a:t>5h07 minutes par jour devant les écrans</a:t>
            </a:r>
            <a:r>
              <a:rPr b="0" lang="fr-FR" sz="1600" spc="-1" strike="noStrike">
                <a:solidFill>
                  <a:srgbClr val="000000"/>
                </a:solidFill>
                <a:latin typeface="Arial"/>
                <a:ea typeface="Arial"/>
              </a:rPr>
              <a:t>, contre 3h10 il y a dix ans, soit deux heures de plus. Une forte hausse due à l’effet </a:t>
            </a:r>
            <a:r>
              <a:rPr b="1" lang="fr-FR" sz="1600" spc="-1" strike="noStrike">
                <a:solidFill>
                  <a:srgbClr val="000000"/>
                </a:solidFill>
                <a:latin typeface="Arial"/>
                <a:ea typeface="Arial"/>
              </a:rPr>
              <a:t>smartphone</a:t>
            </a:r>
            <a:r>
              <a:rPr b="0" lang="fr-FR" sz="1600" spc="-1" strike="noStrike">
                <a:solidFill>
                  <a:srgbClr val="000000"/>
                </a:solidFill>
                <a:latin typeface="Arial"/>
                <a:ea typeface="Arial"/>
              </a:rPr>
              <a:t>.</a:t>
            </a:r>
            <a:endParaRPr b="0" lang="fr-FR" sz="1600" spc="-1" strike="noStrike">
              <a:latin typeface="Arial"/>
            </a:endParaRPr>
          </a:p>
          <a:p>
            <a:pPr algn="ctr">
              <a:lnSpc>
                <a:spcPct val="115000"/>
              </a:lnSpc>
              <a:tabLst>
                <a:tab algn="l" pos="0"/>
              </a:tabLst>
            </a:pPr>
            <a:endParaRPr b="0" lang="fr-FR" sz="1600" spc="-1" strike="noStrike">
              <a:latin typeface="Arial"/>
            </a:endParaRPr>
          </a:p>
          <a:p>
            <a:pPr algn="ctr">
              <a:lnSpc>
                <a:spcPct val="120000"/>
              </a:lnSpc>
              <a:tabLst>
                <a:tab algn="l" pos="0"/>
              </a:tabLst>
            </a:pPr>
            <a:endParaRPr b="0" lang="fr-FR" sz="1600" spc="-1" strike="noStrike">
              <a:latin typeface="Arial"/>
            </a:endParaRPr>
          </a:p>
          <a:p>
            <a:pPr algn="ctr">
              <a:lnSpc>
                <a:spcPct val="115000"/>
              </a:lnSpc>
              <a:tabLst>
                <a:tab algn="l" pos="0"/>
              </a:tabLst>
            </a:pPr>
            <a:endParaRPr b="0" lang="fr-FR" sz="1600" spc="-1" strike="noStrike">
              <a:latin typeface="Arial"/>
            </a:endParaRPr>
          </a:p>
        </p:txBody>
      </p:sp>
      <p:sp>
        <p:nvSpPr>
          <p:cNvPr id="222" name="Google Shape;139;p29"/>
          <p:cNvSpPr/>
          <p:nvPr/>
        </p:nvSpPr>
        <p:spPr>
          <a:xfrm>
            <a:off x="923400" y="3181320"/>
            <a:ext cx="7353360" cy="625320"/>
          </a:xfrm>
          <a:prstGeom prst="rect">
            <a:avLst/>
          </a:prstGeom>
          <a:no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2400" spc="-1" strike="noStrike">
                <a:solidFill>
                  <a:srgbClr val="000000"/>
                </a:solidFill>
                <a:latin typeface="Arial"/>
                <a:ea typeface="Arial"/>
              </a:rPr>
              <a:t>Et un adulte ?</a:t>
            </a:r>
            <a:endParaRPr b="0" lang="fr-FR" sz="24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10">
                                  <p:stCondLst>
                                    <p:cond delay="0"/>
                                  </p:stCondLst>
                                  <p:childTnLst>
                                    <p:set>
                                      <p:cBhvr>
                                        <p:cTn id="18" dur="1" fill="hold">
                                          <p:stCondLst>
                                            <p:cond delay="0"/>
                                          </p:stCondLst>
                                        </p:cTn>
                                        <p:tgtEl>
                                          <p:spTgt spid="219"/>
                                        </p:tgtEl>
                                        <p:attrNameLst>
                                          <p:attrName>style.visibility</p:attrName>
                                        </p:attrNameLst>
                                      </p:cBhvr>
                                      <p:to>
                                        <p:strVal val="visible"/>
                                      </p:to>
                                    </p:set>
                                    <p:animEffect filter="fade" transition="in">
                                      <p:cBhvr additive="repl">
                                        <p:cTn id="19" dur="1000"/>
                                        <p:tgtEl>
                                          <p:spTgt spid="219"/>
                                        </p:tgtEl>
                                      </p:cBhvr>
                                    </p:animEffect>
                                  </p:childTnLst>
                                </p:cTn>
                              </p:par>
                            </p:childTnLst>
                          </p:cTn>
                        </p:par>
                      </p:childTnLst>
                    </p:cTn>
                  </p:par>
                  <p:par>
                    <p:cTn id="20" fill="hold">
                      <p:stCondLst>
                        <p:cond delay="indefinite"/>
                      </p:stCondLst>
                      <p:childTnLst>
                        <p:par>
                          <p:cTn id="21" fill="hold">
                            <p:stCondLst>
                              <p:cond delay="0"/>
                            </p:stCondLst>
                            <p:childTnLst>
                              <p:par>
                                <p:cTn id="22" nodeType="clickEffect" fill="hold" presetClass="entr" presetID="10">
                                  <p:stCondLst>
                                    <p:cond delay="0"/>
                                  </p:stCondLst>
                                  <p:childTnLst>
                                    <p:set>
                                      <p:cBhvr>
                                        <p:cTn id="23" dur="1" fill="hold">
                                          <p:stCondLst>
                                            <p:cond delay="0"/>
                                          </p:stCondLst>
                                        </p:cTn>
                                        <p:tgtEl>
                                          <p:spTgt spid="220"/>
                                        </p:tgtEl>
                                        <p:attrNameLst>
                                          <p:attrName>style.visibility</p:attrName>
                                        </p:attrNameLst>
                                      </p:cBhvr>
                                      <p:to>
                                        <p:strVal val="visible"/>
                                      </p:to>
                                    </p:set>
                                    <p:animEffect filter="fade" transition="in">
                                      <p:cBhvr additive="repl">
                                        <p:cTn id="24" dur="1000"/>
                                        <p:tgtEl>
                                          <p:spTgt spid="220"/>
                                        </p:tgtEl>
                                      </p:cBhvr>
                                    </p:animEffec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0">
                                  <p:stCondLst>
                                    <p:cond delay="0"/>
                                  </p:stCondLst>
                                  <p:childTnLst>
                                    <p:set>
                                      <p:cBhvr>
                                        <p:cTn id="28" dur="1" fill="hold">
                                          <p:stCondLst>
                                            <p:cond delay="0"/>
                                          </p:stCondLst>
                                        </p:cTn>
                                        <p:tgtEl>
                                          <p:spTgt spid="222"/>
                                        </p:tgtEl>
                                        <p:attrNameLst>
                                          <p:attrName>style.visibility</p:attrName>
                                        </p:attrNameLst>
                                      </p:cBhvr>
                                      <p:to>
                                        <p:strVal val="visible"/>
                                      </p:to>
                                    </p:set>
                                    <p:animEffect filter="fade" transition="in">
                                      <p:cBhvr additive="repl">
                                        <p:cTn id="29" dur="1000"/>
                                        <p:tgtEl>
                                          <p:spTgt spid="222"/>
                                        </p:tgtEl>
                                      </p:cBhvr>
                                    </p:animEffect>
                                  </p:childTnLst>
                                </p:cTn>
                              </p:par>
                            </p:childTnLst>
                          </p:cTn>
                        </p:par>
                      </p:childTnLst>
                    </p:cTn>
                  </p:par>
                  <p:par>
                    <p:cTn id="30" fill="hold">
                      <p:stCondLst>
                        <p:cond delay="indefinite"/>
                      </p:stCondLst>
                      <p:childTnLst>
                        <p:par>
                          <p:cTn id="31" fill="hold">
                            <p:stCondLst>
                              <p:cond delay="0"/>
                            </p:stCondLst>
                            <p:childTnLst>
                              <p:par>
                                <p:cTn id="32" nodeType="clickEffect" fill="hold" presetClass="entr" presetID="10">
                                  <p:stCondLst>
                                    <p:cond delay="0"/>
                                  </p:stCondLst>
                                  <p:childTnLst>
                                    <p:set>
                                      <p:cBhvr>
                                        <p:cTn id="33" dur="1" fill="hold">
                                          <p:stCondLst>
                                            <p:cond delay="0"/>
                                          </p:stCondLst>
                                        </p:cTn>
                                        <p:tgtEl>
                                          <p:spTgt spid="221"/>
                                        </p:tgtEl>
                                        <p:attrNameLst>
                                          <p:attrName>style.visibility</p:attrName>
                                        </p:attrNameLst>
                                      </p:cBhvr>
                                      <p:to>
                                        <p:strVal val="visible"/>
                                      </p:to>
                                    </p:set>
                                    <p:animEffect filter="fade" transition="in">
                                      <p:cBhvr additive="repl">
                                        <p:cTn id="34"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1" name="Google Shape;428;p 1"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62" name="PlaceHolder 1_11"/>
          <p:cNvSpPr/>
          <p:nvPr/>
        </p:nvSpPr>
        <p:spPr>
          <a:xfrm>
            <a:off x="311760" y="3594960"/>
            <a:ext cx="8516160" cy="1981080"/>
          </a:xfrm>
          <a:prstGeom prst="rect">
            <a:avLst/>
          </a:prstGeom>
          <a:noFill/>
          <a:ln w="0">
            <a:noFill/>
          </a:ln>
        </p:spPr>
        <p:style>
          <a:lnRef idx="0"/>
          <a:fillRef idx="0"/>
          <a:effectRef idx="0"/>
          <a:fontRef idx="minor"/>
        </p:style>
        <p:txBody>
          <a:bodyPr lIns="0" rIns="0" tIns="91440" bIns="91440">
            <a:normAutofit/>
          </a:bodyPr>
          <a:p>
            <a:pPr>
              <a:lnSpc>
                <a:spcPct val="115000"/>
              </a:lnSpc>
            </a:pPr>
            <a:br/>
            <a:r>
              <a:rPr b="0" lang="fr-FR" sz="1800" spc="-1" strike="noStrike">
                <a:solidFill>
                  <a:srgbClr val="000000"/>
                </a:solidFill>
                <a:latin typeface="Arial"/>
                <a:ea typeface="Arial"/>
              </a:rPr>
              <a:t>- En cliquant sur le bouton « SIGNALER », vous pouvez transmettre des signalements de contenus ou de comportements illicites auxquels vous vous seriez retrouvés confronté·es au cours de votre utilisation d'Internet. </a:t>
            </a:r>
            <a:endParaRPr b="0" lang="fr-FR" sz="1800" spc="-1" strike="noStrike">
              <a:latin typeface="Arial"/>
            </a:endParaRPr>
          </a:p>
        </p:txBody>
      </p:sp>
      <p:pic>
        <p:nvPicPr>
          <p:cNvPr id="463" name="" descr=""/>
          <p:cNvPicPr/>
          <p:nvPr/>
        </p:nvPicPr>
        <p:blipFill>
          <a:blip r:embed="rId2"/>
          <a:stretch/>
        </p:blipFill>
        <p:spPr>
          <a:xfrm>
            <a:off x="180000" y="180000"/>
            <a:ext cx="2698560" cy="1264320"/>
          </a:xfrm>
          <a:prstGeom prst="rect">
            <a:avLst/>
          </a:prstGeom>
          <a:ln w="0">
            <a:noFill/>
          </a:ln>
        </p:spPr>
      </p:pic>
      <p:pic>
        <p:nvPicPr>
          <p:cNvPr id="464" name="" descr=""/>
          <p:cNvPicPr/>
          <p:nvPr/>
        </p:nvPicPr>
        <p:blipFill>
          <a:blip r:embed="rId3"/>
          <a:stretch/>
        </p:blipFill>
        <p:spPr>
          <a:xfrm>
            <a:off x="3042360" y="180000"/>
            <a:ext cx="5475960" cy="3778560"/>
          </a:xfrm>
          <a:prstGeom prst="rect">
            <a:avLst/>
          </a:prstGeom>
          <a:ln w="0">
            <a:noFill/>
          </a:ln>
        </p:spPr>
      </p:pic>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5" name="Google Shape;443;p64"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66" name="Google Shape;444;p64_1"/>
          <p:cNvSpPr/>
          <p:nvPr/>
        </p:nvSpPr>
        <p:spPr>
          <a:xfrm>
            <a:off x="982080" y="1946520"/>
            <a:ext cx="7418160" cy="7509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La Loi</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
        <p:nvSpPr>
          <p:cNvPr id="467" name="Google Shape;445;p64_1"/>
          <p:cNvSpPr/>
          <p:nvPr/>
        </p:nvSpPr>
        <p:spPr>
          <a:xfrm>
            <a:off x="1382760" y="3338640"/>
            <a:ext cx="6501240" cy="132912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8" name="Google Shape;435;p63_0"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69" name="Google Shape;436;p63_1"/>
          <p:cNvSpPr/>
          <p:nvPr/>
        </p:nvSpPr>
        <p:spPr>
          <a:xfrm>
            <a:off x="963000" y="173880"/>
            <a:ext cx="7418160" cy="73368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Cyber-harcèlement : la loi</a:t>
            </a:r>
            <a:endParaRPr b="0" lang="fr-FR" sz="3600" spc="-1" strike="noStrike">
              <a:latin typeface="Arial"/>
            </a:endParaRPr>
          </a:p>
        </p:txBody>
      </p:sp>
      <p:sp>
        <p:nvSpPr>
          <p:cNvPr id="470" name="Google Shape;437;p63_1"/>
          <p:cNvSpPr/>
          <p:nvPr/>
        </p:nvSpPr>
        <p:spPr>
          <a:xfrm>
            <a:off x="269640" y="1454400"/>
            <a:ext cx="8804160" cy="111312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1600" spc="-1" strike="noStrike" u="sng">
                <a:solidFill>
                  <a:srgbClr val="000000"/>
                </a:solidFill>
                <a:uFillTx/>
                <a:latin typeface="Arial"/>
                <a:ea typeface="Arial"/>
              </a:rPr>
              <a:t>Que dit la loi française </a:t>
            </a:r>
            <a:r>
              <a:rPr b="1" lang="fr-FR" sz="1600" spc="-1" strike="noStrike">
                <a:solidFill>
                  <a:srgbClr val="000000"/>
                </a:solidFill>
                <a:latin typeface="Arial"/>
                <a:ea typeface="Arial"/>
              </a:rPr>
              <a:t>?</a:t>
            </a:r>
            <a:endParaRPr b="0" lang="fr-FR" sz="1600" spc="-1" strike="noStrike">
              <a:latin typeface="Arial"/>
            </a:endParaRPr>
          </a:p>
          <a:p>
            <a:pPr>
              <a:lnSpc>
                <a:spcPct val="100000"/>
              </a:lnSpc>
              <a:tabLst>
                <a:tab algn="l" pos="0"/>
              </a:tabLst>
            </a:pPr>
            <a:endParaRPr b="0" lang="fr-FR" sz="1600" spc="-1" strike="noStrike">
              <a:latin typeface="Arial"/>
            </a:endParaRPr>
          </a:p>
          <a:p>
            <a:pPr>
              <a:lnSpc>
                <a:spcPct val="100000"/>
              </a:lnSpc>
              <a:tabLst>
                <a:tab algn="l" pos="0"/>
              </a:tabLst>
            </a:pPr>
            <a:r>
              <a:rPr b="0" lang="fr-FR" sz="1600" spc="-1" strike="noStrike">
                <a:solidFill>
                  <a:srgbClr val="000000"/>
                </a:solidFill>
                <a:latin typeface="Arial"/>
                <a:ea typeface="Arial"/>
              </a:rPr>
              <a:t>Le harcèlement via internet (mails, réseaux sociaux...) est un </a:t>
            </a:r>
            <a:r>
              <a:rPr b="1" lang="fr-FR" sz="1600" spc="-1" strike="noStrike">
                <a:solidFill>
                  <a:srgbClr val="000000"/>
                </a:solidFill>
                <a:latin typeface="Arial"/>
                <a:ea typeface="Arial"/>
              </a:rPr>
              <a:t>délit</a:t>
            </a:r>
            <a:r>
              <a:rPr b="0" lang="fr-FR" sz="1600" spc="-1" strike="noStrike">
                <a:solidFill>
                  <a:srgbClr val="000000"/>
                </a:solidFill>
                <a:latin typeface="Arial"/>
                <a:ea typeface="Arial"/>
              </a:rPr>
              <a:t>. </a:t>
            </a:r>
            <a:endParaRPr b="0" lang="fr-FR" sz="1600" spc="-1" strike="noStrike">
              <a:latin typeface="Arial"/>
            </a:endParaRPr>
          </a:p>
          <a:p>
            <a:pPr>
              <a:lnSpc>
                <a:spcPct val="100000"/>
              </a:lnSpc>
              <a:tabLst>
                <a:tab algn="l" pos="0"/>
              </a:tabLst>
            </a:pPr>
            <a:endParaRPr b="0" lang="fr-FR" sz="1600" spc="-1" strike="noStrike">
              <a:latin typeface="Arial"/>
            </a:endParaRPr>
          </a:p>
          <a:p>
            <a:pPr>
              <a:lnSpc>
                <a:spcPct val="100000"/>
              </a:lnSpc>
              <a:tabLst>
                <a:tab algn="l" pos="0"/>
              </a:tabLst>
            </a:pPr>
            <a:r>
              <a:rPr b="0" lang="fr-FR" sz="1600" spc="-1" strike="noStrike">
                <a:solidFill>
                  <a:srgbClr val="000000"/>
                </a:solidFill>
                <a:latin typeface="Arial"/>
                <a:ea typeface="Arial"/>
              </a:rPr>
              <a:t>Il est plus sévèrement puni si la victime a moins de 15 ans.</a:t>
            </a:r>
            <a:endParaRPr b="0" lang="fr-FR" sz="1600" spc="-1" strike="noStrike">
              <a:latin typeface="Arial"/>
            </a:endParaRPr>
          </a:p>
          <a:p>
            <a:pPr>
              <a:lnSpc>
                <a:spcPct val="100000"/>
              </a:lnSpc>
              <a:tabLst>
                <a:tab algn="l" pos="0"/>
              </a:tabLst>
            </a:pPr>
            <a:endParaRPr b="0" lang="fr-FR" sz="1600" spc="-1" strike="noStrike">
              <a:latin typeface="Arial"/>
            </a:endParaRPr>
          </a:p>
          <a:p>
            <a:pPr marL="457200" indent="-315360">
              <a:lnSpc>
                <a:spcPct val="100000"/>
              </a:lnSpc>
              <a:buClr>
                <a:srgbClr val="000000"/>
              </a:buClr>
              <a:buFont typeface="Arial"/>
              <a:buChar char="-"/>
              <a:tabLst>
                <a:tab algn="l" pos="0"/>
              </a:tabLst>
            </a:pPr>
            <a:r>
              <a:rPr b="0" lang="fr-FR" sz="1600" spc="-1" strike="noStrike">
                <a:solidFill>
                  <a:srgbClr val="000000"/>
                </a:solidFill>
                <a:latin typeface="Arial"/>
                <a:ea typeface="Arial"/>
              </a:rPr>
              <a:t>jusqu’à 18 mois de prison et 7500€ d’amende pour un auteur mineur</a:t>
            </a:r>
            <a:endParaRPr b="0" lang="fr-FR" sz="1600" spc="-1" strike="noStrike">
              <a:latin typeface="Arial"/>
            </a:endParaRPr>
          </a:p>
          <a:p>
            <a:pPr marL="457200" indent="-315360">
              <a:lnSpc>
                <a:spcPct val="100000"/>
              </a:lnSpc>
              <a:buClr>
                <a:srgbClr val="000000"/>
              </a:buClr>
              <a:buFont typeface="Arial"/>
              <a:buChar char="-"/>
              <a:tabLst>
                <a:tab algn="l" pos="0"/>
              </a:tabLst>
            </a:pPr>
            <a:r>
              <a:rPr b="0" lang="fr-FR" sz="1600" spc="-1" strike="noStrike">
                <a:solidFill>
                  <a:srgbClr val="000000"/>
                </a:solidFill>
                <a:latin typeface="Arial"/>
                <a:ea typeface="Arial"/>
              </a:rPr>
              <a:t>jusqu’à 3 ans de prison et 45 000 d’amende pour un auteur majeur </a:t>
            </a:r>
            <a:r>
              <a:rPr b="0" lang="fr-FR" sz="1200" spc="-1" strike="noStrike" u="sng">
                <a:solidFill>
                  <a:srgbClr val="0097a7"/>
                </a:solidFill>
                <a:uFillTx/>
                <a:latin typeface="Arial"/>
                <a:ea typeface="Arial"/>
                <a:hlinkClick r:id="rId2"/>
              </a:rPr>
              <a:t>Source</a:t>
            </a:r>
            <a:endParaRPr b="0" lang="fr-FR" sz="1200" spc="-1" strike="noStrike">
              <a:latin typeface="Arial"/>
            </a:endParaRPr>
          </a:p>
        </p:txBody>
      </p:sp>
    </p:spTree>
  </p:cSld>
  <mc:AlternateContent>
    <mc:Choice Requires="p14">
      <p:transition spd="slow" p14:dur="2000"/>
    </mc:Choice>
    <mc:Fallback>
      <p:transition spd="slow"/>
    </mc:Fallback>
  </mc:AlternateContent>
  <p:timing>
    <p:tnLst>
      <p:par>
        <p:cTn id="175" dur="indefinite" restart="never" nodeType="tmRoot">
          <p:childTnLst>
            <p:seq>
              <p:cTn id="176" dur="indefinite" nodeType="mainSeq">
                <p:childTnLst>
                  <p:par>
                    <p:cTn id="177" fill="hold">
                      <p:stCondLst>
                        <p:cond delay="indefinite"/>
                      </p:stCondLst>
                      <p:childTnLst>
                        <p:par>
                          <p:cTn id="178" fill="hold">
                            <p:stCondLst>
                              <p:cond delay="0"/>
                            </p:stCondLst>
                            <p:childTnLst>
                              <p:par>
                                <p:cTn id="179" nodeType="clickEffect" fill="hold" presetClass="entr" presetID="10">
                                  <p:stCondLst>
                                    <p:cond delay="0"/>
                                  </p:stCondLst>
                                  <p:childTnLst>
                                    <p:set>
                                      <p:cBhvr>
                                        <p:cTn id="180" dur="1" fill="hold">
                                          <p:stCondLst>
                                            <p:cond delay="0"/>
                                          </p:stCondLst>
                                        </p:cTn>
                                        <p:tgtEl>
                                          <p:spTgt spid="470"/>
                                        </p:tgtEl>
                                        <p:attrNameLst>
                                          <p:attrName>style.visibility</p:attrName>
                                        </p:attrNameLst>
                                      </p:cBhvr>
                                      <p:to>
                                        <p:strVal val="visible"/>
                                      </p:to>
                                    </p:set>
                                    <p:animEffect filter="fade" transition="in">
                                      <p:cBhvr additive="repl">
                                        <p:cTn id="181" dur="1000"/>
                                        <p:tgtEl>
                                          <p:spTgt spid="4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1" name="Google Shape;435;p63"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72" name="Google Shape;436;p63_0"/>
          <p:cNvSpPr/>
          <p:nvPr/>
        </p:nvSpPr>
        <p:spPr>
          <a:xfrm>
            <a:off x="963000" y="173880"/>
            <a:ext cx="7418160" cy="73368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Echanges</a:t>
            </a:r>
            <a:endParaRPr b="0" lang="fr-FR" sz="3600" spc="-1" strike="noStrike">
              <a:latin typeface="Arial"/>
            </a:endParaRPr>
          </a:p>
        </p:txBody>
      </p:sp>
      <p:sp>
        <p:nvSpPr>
          <p:cNvPr id="473" name="Google Shape;437;p63_0"/>
          <p:cNvSpPr/>
          <p:nvPr/>
        </p:nvSpPr>
        <p:spPr>
          <a:xfrm>
            <a:off x="269640" y="1454400"/>
            <a:ext cx="8804160" cy="111312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1" lang="fr-FR" sz="2400" spc="-1" strike="noStrike">
                <a:solidFill>
                  <a:srgbClr val="000000"/>
                </a:solidFill>
                <a:latin typeface="Arial"/>
                <a:ea typeface="Arial"/>
              </a:rPr>
              <a:t>Par groupes de 8, prenez un temps pour </a:t>
            </a:r>
            <a:endParaRPr b="0" lang="fr-FR" sz="2400" spc="-1" strike="noStrike">
              <a:latin typeface="Arial"/>
            </a:endParaRPr>
          </a:p>
          <a:p>
            <a:pPr>
              <a:lnSpc>
                <a:spcPct val="100000"/>
              </a:lnSpc>
              <a:tabLst>
                <a:tab algn="l" pos="0"/>
              </a:tabLst>
            </a:pPr>
            <a:r>
              <a:rPr b="1" lang="fr-FR" sz="2400" spc="-1" strike="noStrike">
                <a:solidFill>
                  <a:srgbClr val="000000"/>
                </a:solidFill>
                <a:latin typeface="Arial"/>
                <a:ea typeface="Arial"/>
              </a:rPr>
              <a:t>- regarder les cartes et découvrir les infos au verso</a:t>
            </a:r>
            <a:endParaRPr b="0" lang="fr-FR" sz="2400" spc="-1" strike="noStrike">
              <a:latin typeface="Arial"/>
            </a:endParaRPr>
          </a:p>
          <a:p>
            <a:pPr>
              <a:lnSpc>
                <a:spcPct val="100000"/>
              </a:lnSpc>
              <a:tabLst>
                <a:tab algn="l" pos="0"/>
              </a:tabLst>
            </a:pPr>
            <a:r>
              <a:rPr b="1" lang="fr-FR" sz="2400" spc="-1" strike="noStrike">
                <a:solidFill>
                  <a:srgbClr val="000000"/>
                </a:solidFill>
                <a:latin typeface="Arial"/>
                <a:ea typeface="Arial"/>
              </a:rPr>
              <a:t>- discuter des notions qui vous font réagir</a:t>
            </a:r>
            <a:endParaRPr b="0" lang="fr-FR" sz="2400" spc="-1" strike="noStrike">
              <a:latin typeface="Arial"/>
            </a:endParaRPr>
          </a:p>
          <a:p>
            <a:pPr>
              <a:lnSpc>
                <a:spcPct val="100000"/>
              </a:lnSpc>
              <a:tabLst>
                <a:tab algn="l" pos="0"/>
              </a:tabLst>
            </a:pPr>
            <a:endParaRPr b="0" lang="fr-FR" sz="2400" spc="-1" strike="noStrike">
              <a:latin typeface="Arial"/>
            </a:endParaRPr>
          </a:p>
          <a:p>
            <a:pPr>
              <a:lnSpc>
                <a:spcPct val="100000"/>
              </a:lnSpc>
              <a:tabLst>
                <a:tab algn="l" pos="0"/>
              </a:tabLst>
            </a:pPr>
            <a:r>
              <a:rPr b="0" i="1" lang="fr-FR" sz="1800" spc="-1" strike="noStrike">
                <a:solidFill>
                  <a:srgbClr val="000000"/>
                </a:solidFill>
                <a:latin typeface="Arial"/>
                <a:ea typeface="Arial"/>
              </a:rPr>
              <a:t>Cyber-sexisme, Stalking, Raid, Usurpation d’identité, Fisha, Dickpic, Signalement, Happy Slapping, Article 222-33-2-2, Droit au déréférencement, Grooming, Doxing, Porn Revenge, 12%, 3018, Sexting...</a:t>
            </a:r>
            <a:endParaRPr b="0" lang="fr-FR" sz="1800" spc="-1" strike="noStrike">
              <a:latin typeface="Arial"/>
            </a:endParaRPr>
          </a:p>
          <a:p>
            <a:pPr>
              <a:lnSpc>
                <a:spcPct val="100000"/>
              </a:lnSpc>
              <a:tabLst>
                <a:tab algn="l" pos="0"/>
              </a:tabLst>
            </a:pPr>
            <a:endParaRPr b="0" lang="fr-FR" sz="1800" spc="-1" strike="noStrike">
              <a:latin typeface="Arial"/>
            </a:endParaRPr>
          </a:p>
          <a:p>
            <a:pPr>
              <a:lnSpc>
                <a:spcPct val="100000"/>
              </a:lnSpc>
              <a:tabLst>
                <a:tab algn="l" pos="0"/>
              </a:tabLst>
            </a:pP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182" dur="indefinite" restart="never" nodeType="tmRoot">
          <p:childTnLst>
            <p:seq>
              <p:cTn id="183" dur="indefinite" nodeType="mainSeq">
                <p:childTnLst>
                  <p:par>
                    <p:cTn id="184" fill="hold">
                      <p:stCondLst>
                        <p:cond delay="indefinite"/>
                      </p:stCondLst>
                      <p:childTnLst>
                        <p:par>
                          <p:cTn id="185" fill="hold">
                            <p:stCondLst>
                              <p:cond delay="0"/>
                            </p:stCondLst>
                            <p:childTnLst>
                              <p:par>
                                <p:cTn id="186" nodeType="clickEffect" fill="hold" presetClass="entr" presetID="10">
                                  <p:stCondLst>
                                    <p:cond delay="0"/>
                                  </p:stCondLst>
                                  <p:childTnLst>
                                    <p:set>
                                      <p:cBhvr>
                                        <p:cTn id="187" dur="1" fill="hold">
                                          <p:stCondLst>
                                            <p:cond delay="0"/>
                                          </p:stCondLst>
                                        </p:cTn>
                                        <p:tgtEl>
                                          <p:spTgt spid="473"/>
                                        </p:tgtEl>
                                        <p:attrNameLst>
                                          <p:attrName>style.visibility</p:attrName>
                                        </p:attrNameLst>
                                      </p:cBhvr>
                                      <p:to>
                                        <p:strVal val="visible"/>
                                      </p:to>
                                    </p:set>
                                    <p:animEffect filter="fade" transition="in">
                                      <p:cBhvr additive="repl">
                                        <p:cTn id="188" dur="1000"/>
                                        <p:tgtEl>
                                          <p:spTgt spid="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4" name="Google Shape;443;p 1_0" descr=""/>
          <p:cNvPicPr/>
          <p:nvPr/>
        </p:nvPicPr>
        <p:blipFill>
          <a:blip r:embed="rId1">
            <a:alphaModFix amt="12000"/>
          </a:blip>
          <a:srcRect l="0" t="0" r="0" b="23546"/>
          <a:stretch/>
        </p:blipFill>
        <p:spPr>
          <a:xfrm>
            <a:off x="6847920" y="2666880"/>
            <a:ext cx="2242440" cy="2432880"/>
          </a:xfrm>
          <a:prstGeom prst="rect">
            <a:avLst/>
          </a:prstGeom>
          <a:ln w="0">
            <a:noFill/>
          </a:ln>
        </p:spPr>
      </p:pic>
      <p:sp>
        <p:nvSpPr>
          <p:cNvPr id="475" name="Google Shape;444;p 2_0"/>
          <p:cNvSpPr/>
          <p:nvPr/>
        </p:nvSpPr>
        <p:spPr>
          <a:xfrm>
            <a:off x="982080" y="1946520"/>
            <a:ext cx="7418160" cy="7509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Echanges </a:t>
            </a:r>
            <a:endParaRPr b="0" lang="fr-FR" sz="3600" spc="-1" strike="noStrike">
              <a:latin typeface="Arial"/>
            </a:endParaRPr>
          </a:p>
          <a:p>
            <a:pPr algn="ctr">
              <a:lnSpc>
                <a:spcPct val="100000"/>
              </a:lnSpc>
              <a:tabLst>
                <a:tab algn="l" pos="0"/>
              </a:tabLst>
            </a:pPr>
            <a:endParaRPr b="0" lang="fr-FR" sz="3600" spc="-1" strike="noStrike">
              <a:latin typeface="Arial"/>
            </a:endParaRPr>
          </a:p>
          <a:p>
            <a:pPr algn="ctr">
              <a:lnSpc>
                <a:spcPct val="100000"/>
              </a:lnSpc>
              <a:tabLst>
                <a:tab algn="l" pos="0"/>
              </a:tabLst>
            </a:pPr>
            <a:endParaRPr b="0" lang="fr-FR" sz="3600" spc="-1" strike="noStrike">
              <a:latin typeface="Arial"/>
            </a:endParaRPr>
          </a:p>
        </p:txBody>
      </p:sp>
      <p:sp>
        <p:nvSpPr>
          <p:cNvPr id="476" name="Google Shape;445;p 2_0"/>
          <p:cNvSpPr/>
          <p:nvPr/>
        </p:nvSpPr>
        <p:spPr>
          <a:xfrm>
            <a:off x="1382760" y="3338640"/>
            <a:ext cx="6501240" cy="132912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7" name="Google Shape;66;p 1_6" descr=""/>
          <p:cNvPicPr/>
          <p:nvPr/>
        </p:nvPicPr>
        <p:blipFill>
          <a:blip r:embed="rId1">
            <a:alphaModFix amt="12000"/>
          </a:blip>
          <a:srcRect l="0" t="0" r="0" b="23589"/>
          <a:stretch/>
        </p:blipFill>
        <p:spPr>
          <a:xfrm>
            <a:off x="6847920" y="2666880"/>
            <a:ext cx="2238120" cy="2428560"/>
          </a:xfrm>
          <a:prstGeom prst="rect">
            <a:avLst/>
          </a:prstGeom>
          <a:ln w="0">
            <a:noFill/>
          </a:ln>
        </p:spPr>
      </p:pic>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Google Shape;360;p 15"/>
          <p:cNvSpPr/>
          <p:nvPr/>
        </p:nvSpPr>
        <p:spPr>
          <a:xfrm>
            <a:off x="815760" y="243000"/>
            <a:ext cx="7655760" cy="9435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Conseils</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
        <p:nvSpPr>
          <p:cNvPr id="479" name="Google Shape;362;p 2_1"/>
          <p:cNvSpPr/>
          <p:nvPr/>
        </p:nvSpPr>
        <p:spPr>
          <a:xfrm>
            <a:off x="589680" y="2923920"/>
            <a:ext cx="7960320" cy="1558440"/>
          </a:xfrm>
          <a:prstGeom prst="rect">
            <a:avLst/>
          </a:prstGeom>
          <a:noFill/>
          <a:ln w="0">
            <a:noFill/>
          </a:ln>
        </p:spPr>
        <p:style>
          <a:lnRef idx="0"/>
          <a:fillRef idx="0"/>
          <a:effectRef idx="0"/>
          <a:fontRef idx="minor"/>
        </p:style>
      </p:sp>
      <p:sp>
        <p:nvSpPr>
          <p:cNvPr id="480" name=""/>
          <p:cNvSpPr/>
          <p:nvPr/>
        </p:nvSpPr>
        <p:spPr>
          <a:xfrm>
            <a:off x="180000" y="1519920"/>
            <a:ext cx="8817840" cy="8557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2000" spc="-1" strike="noStrike">
                <a:solidFill>
                  <a:srgbClr val="000000"/>
                </a:solidFill>
                <a:latin typeface="Arial"/>
                <a:ea typeface="Microsoft YaHei"/>
              </a:rPr>
              <a:t>Trouvez 5 pistes pour terminer la phrase : </a:t>
            </a:r>
            <a:endParaRPr b="0" lang="fr-FR" sz="2000" spc="-1" strike="noStrike">
              <a:latin typeface="Arial"/>
            </a:endParaRPr>
          </a:p>
          <a:p>
            <a:pPr>
              <a:lnSpc>
                <a:spcPct val="100000"/>
              </a:lnSpc>
            </a:pPr>
            <a:endParaRPr b="0" lang="fr-FR" sz="2000" spc="-1" strike="noStrike">
              <a:latin typeface="Arial"/>
            </a:endParaRPr>
          </a:p>
          <a:p>
            <a:pPr>
              <a:lnSpc>
                <a:spcPct val="100000"/>
              </a:lnSpc>
            </a:pPr>
            <a:r>
              <a:rPr b="0" lang="fr-FR" sz="3600" spc="-1" strike="noStrike">
                <a:solidFill>
                  <a:srgbClr val="000000"/>
                </a:solidFill>
                <a:latin typeface="Arial"/>
                <a:ea typeface="Microsoft YaHei"/>
              </a:rPr>
              <a:t>« Dans ma structure, pour aborder la question des usages numériques avec les jeun</a:t>
            </a:r>
            <a:r>
              <a:rPr b="0" lang="fr-FR" sz="3600" spc="-1" strike="noStrike">
                <a:solidFill>
                  <a:srgbClr val="000000"/>
                </a:solidFill>
                <a:latin typeface="Arial"/>
                <a:ea typeface="DejaVu Sans"/>
              </a:rPr>
              <a:t>es, je peux ... » </a:t>
            </a:r>
            <a:endParaRPr b="0" lang="fr-FR" sz="3600" spc="-1" strike="noStrike">
              <a:latin typeface="Arial"/>
            </a:endParaRPr>
          </a:p>
          <a:p>
            <a:pPr>
              <a:lnSpc>
                <a:spcPct val="100000"/>
              </a:lnSpc>
            </a:pPr>
            <a:endParaRPr b="0" lang="fr-FR" sz="3600" spc="-1" strike="noStrike">
              <a:latin typeface="Arial"/>
            </a:endParaRPr>
          </a:p>
          <a:p>
            <a:pPr algn="r">
              <a:lnSpc>
                <a:spcPct val="100000"/>
              </a:lnSpc>
            </a:pPr>
            <a:r>
              <a:rPr b="0" lang="fr-FR" sz="2000" spc="-1" strike="noStrike">
                <a:solidFill>
                  <a:srgbClr val="000000"/>
                </a:solidFill>
                <a:latin typeface="Arial"/>
                <a:ea typeface="DejaVu Sans"/>
              </a:rPr>
              <a:t>Affichez vos feuilles dans la salle commune</a:t>
            </a:r>
            <a:endParaRPr b="0" lang="fr-FR" sz="2000" spc="-1" strike="noStrike">
              <a:latin typeface="Arial"/>
            </a:endParaRPr>
          </a:p>
        </p:txBody>
      </p:sp>
    </p:spTree>
  </p:cSld>
  <mc:AlternateContent>
    <mc:Choice Requires="p14">
      <p:transition spd="slow" p14:dur="2000"/>
    </mc:Choice>
    <mc:Fallback>
      <p:transition spd="slow"/>
    </mc:Fallback>
  </mc:AlternateContent>
  <p:timing>
    <p:tnLst>
      <p:par>
        <p:cTn id="189" dur="indefinite" restart="never" nodeType="tmRoot">
          <p:childTnLst>
            <p:seq>
              <p:cTn id="190" dur="indefinite" nodeType="mainSeq">
                <p:childTnLst>
                  <p:par>
                    <p:cTn id="191" fill="hold">
                      <p:stCondLst>
                        <p:cond delay="indefinite"/>
                      </p:stCondLst>
                      <p:childTnLst>
                        <p:par>
                          <p:cTn id="192" fill="hold">
                            <p:stCondLst>
                              <p:cond delay="0"/>
                            </p:stCondLst>
                            <p:childTnLst>
                              <p:par>
                                <p:cTn id="193" nodeType="clickEffect" fill="hold" presetClass="entr" presetID="10">
                                  <p:stCondLst>
                                    <p:cond delay="0"/>
                                  </p:stCondLst>
                                  <p:childTnLst>
                                    <p:set>
                                      <p:cBhvr>
                                        <p:cTn id="194" dur="1" fill="hold">
                                          <p:stCondLst>
                                            <p:cond delay="0"/>
                                          </p:stCondLst>
                                        </p:cTn>
                                        <p:tgtEl>
                                          <p:spTgt spid="479"/>
                                        </p:tgtEl>
                                        <p:attrNameLst>
                                          <p:attrName>style.visibility</p:attrName>
                                        </p:attrNameLst>
                                      </p:cBhvr>
                                      <p:to>
                                        <p:strVal val="visible"/>
                                      </p:to>
                                    </p:set>
                                    <p:animEffect filter="fade" transition="in">
                                      <p:cBhvr additive="repl">
                                        <p:cTn id="195" dur="1000"/>
                                        <p:tgtEl>
                                          <p:spTgt spid="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1" name="Google Shape;66;p 1_5" descr=""/>
          <p:cNvPicPr/>
          <p:nvPr/>
        </p:nvPicPr>
        <p:blipFill>
          <a:blip r:embed="rId1">
            <a:alphaModFix amt="12000"/>
          </a:blip>
          <a:srcRect l="0" t="0" r="0" b="23589"/>
          <a:stretch/>
        </p:blipFill>
        <p:spPr>
          <a:xfrm>
            <a:off x="6847920" y="2666880"/>
            <a:ext cx="2238120" cy="2428560"/>
          </a:xfrm>
          <a:prstGeom prst="rect">
            <a:avLst/>
          </a:prstGeom>
          <a:ln w="0">
            <a:noFill/>
          </a:ln>
        </p:spPr>
      </p:pic>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2" name="Google Shape;450;p 1"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483" name="Google Shape;451;p 2"/>
          <p:cNvSpPr/>
          <p:nvPr/>
        </p:nvSpPr>
        <p:spPr>
          <a:xfrm>
            <a:off x="860760" y="201600"/>
            <a:ext cx="7416360" cy="7653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Partage d’expérience</a:t>
            </a:r>
            <a:endParaRPr b="0" lang="fr-FR" sz="3600" spc="-1" strike="noStrike">
              <a:latin typeface="Arial"/>
            </a:endParaRPr>
          </a:p>
        </p:txBody>
      </p:sp>
      <p:sp>
        <p:nvSpPr>
          <p:cNvPr id="484" name="Google Shape;452;p 2"/>
          <p:cNvSpPr/>
          <p:nvPr/>
        </p:nvSpPr>
        <p:spPr>
          <a:xfrm>
            <a:off x="860760" y="2032920"/>
            <a:ext cx="7416360" cy="1071720"/>
          </a:xfrm>
          <a:prstGeom prst="rect">
            <a:avLst/>
          </a:prstGeom>
          <a:noFill/>
          <a:ln w="0">
            <a:noFill/>
          </a:ln>
        </p:spPr>
        <p:style>
          <a:lnRef idx="0"/>
          <a:fillRef idx="0"/>
          <a:effectRef idx="0"/>
          <a:fontRef idx="minor"/>
        </p:style>
      </p:sp>
      <p:sp>
        <p:nvSpPr>
          <p:cNvPr id="485" name=""/>
          <p:cNvSpPr/>
          <p:nvPr/>
        </p:nvSpPr>
        <p:spPr>
          <a:xfrm>
            <a:off x="1080000" y="1980000"/>
            <a:ext cx="7018200" cy="136836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fr-FR" sz="1800" spc="-1" strike="noStrike">
                <a:solidFill>
                  <a:srgbClr val="000000"/>
                </a:solidFill>
                <a:latin typeface="Arial"/>
                <a:ea typeface="DejaVu Sans"/>
              </a:rPr>
              <a:t>Semaine sans écran </a:t>
            </a: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r>
              <a:rPr b="1" lang="fr-FR" sz="1800" spc="-1" strike="noStrike">
                <a:solidFill>
                  <a:srgbClr val="000000"/>
                </a:solidFill>
                <a:latin typeface="Arial"/>
                <a:ea typeface="DejaVu Sans"/>
              </a:rPr>
              <a:t>Qui a déjà animé ? Quels sont vos retours ? </a:t>
            </a: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r>
              <a:rPr b="1" lang="fr-FR" sz="1800" spc="-1" strike="noStrike">
                <a:solidFill>
                  <a:srgbClr val="000000"/>
                </a:solidFill>
                <a:latin typeface="Arial"/>
                <a:ea typeface="DejaVu Sans"/>
              </a:rPr>
              <a:t>Quels ateliers à proposer ?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6" name="Google Shape;90;p 5"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487" name="Google Shape;92;p 6"/>
          <p:cNvSpPr/>
          <p:nvPr/>
        </p:nvSpPr>
        <p:spPr>
          <a:xfrm>
            <a:off x="1041840" y="540000"/>
            <a:ext cx="7416360" cy="7653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Ressources   </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
        <p:nvSpPr>
          <p:cNvPr id="488" name=""/>
          <p:cNvSpPr/>
          <p:nvPr/>
        </p:nvSpPr>
        <p:spPr>
          <a:xfrm>
            <a:off x="540000" y="1440000"/>
            <a:ext cx="7918200" cy="35982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fr-FR" sz="1200" spc="-1" strike="noStrike">
                <a:solidFill>
                  <a:srgbClr val="000000"/>
                </a:solidFill>
                <a:latin typeface="Arial"/>
                <a:ea typeface="DejaVu Sans"/>
              </a:rPr>
              <a:t>CNIL :</a:t>
            </a:r>
            <a:r>
              <a:rPr b="0" lang="fr-FR" sz="1200" spc="-1" strike="noStrike">
                <a:solidFill>
                  <a:srgbClr val="000000"/>
                </a:solidFill>
                <a:latin typeface="Arial"/>
                <a:ea typeface="DejaVu Sans"/>
              </a:rPr>
              <a:t> </a:t>
            </a:r>
            <a:r>
              <a:rPr b="0" lang="fr-FR" sz="1200" spc="-1" strike="noStrike" u="sng">
                <a:solidFill>
                  <a:srgbClr val="0097a7"/>
                </a:solidFill>
                <a:uFillTx/>
                <a:latin typeface="Arial"/>
                <a:ea typeface="DejaVu Sans"/>
                <a:hlinkClick r:id="rId2"/>
              </a:rPr>
              <a:t>https://www.cnil.fr/fr/education-pro</a:t>
            </a:r>
            <a:r>
              <a:rPr b="0" lang="fr-FR" sz="1200" spc="-1" strike="noStrike" u="sng">
                <a:solidFill>
                  <a:srgbClr val="0097a7"/>
                </a:solidFill>
                <a:uFillTx/>
                <a:latin typeface="Arial"/>
                <a:ea typeface="DejaVu Sans"/>
              </a:rPr>
              <a:t> </a:t>
            </a:r>
            <a:endParaRPr b="0" lang="fr-FR" sz="1200" spc="-1" strike="noStrike">
              <a:latin typeface="Arial"/>
            </a:endParaRPr>
          </a:p>
          <a:p>
            <a:pPr>
              <a:lnSpc>
                <a:spcPct val="100000"/>
              </a:lnSpc>
            </a:pPr>
            <a:endParaRPr b="0" lang="fr-FR" sz="1200" spc="-1" strike="noStrike">
              <a:latin typeface="Arial"/>
            </a:endParaRPr>
          </a:p>
          <a:p>
            <a:pPr>
              <a:lnSpc>
                <a:spcPct val="100000"/>
              </a:lnSpc>
            </a:pPr>
            <a:r>
              <a:rPr b="1" lang="fr-FR" sz="1200" spc="-1" strike="noStrike">
                <a:solidFill>
                  <a:srgbClr val="000000"/>
                </a:solidFill>
                <a:latin typeface="Arial"/>
                <a:ea typeface="DejaVu Sans"/>
              </a:rPr>
              <a:t>Blog du Modérateur : </a:t>
            </a:r>
            <a:r>
              <a:rPr b="1" lang="fr-FR" sz="1200" spc="-1" strike="noStrike" u="sng">
                <a:solidFill>
                  <a:srgbClr val="0097a7"/>
                </a:solidFill>
                <a:uFillTx/>
                <a:latin typeface="Arial"/>
                <a:ea typeface="DejaVu Sans"/>
                <a:hlinkClick r:id="rId3"/>
              </a:rPr>
              <a:t>https://www.blogdumoderateur.com/?s=reseaux+sociaux</a:t>
            </a:r>
            <a:r>
              <a:rPr b="1" lang="fr-FR" sz="1200" spc="-1" strike="noStrike">
                <a:solidFill>
                  <a:srgbClr val="000000"/>
                </a:solidFill>
                <a:latin typeface="Arial"/>
                <a:ea typeface="DejaVu Sans"/>
              </a:rPr>
              <a:t>    </a:t>
            </a:r>
            <a:endParaRPr b="0" lang="fr-FR" sz="1200" spc="-1" strike="noStrike">
              <a:latin typeface="Arial"/>
            </a:endParaRPr>
          </a:p>
          <a:p>
            <a:pPr>
              <a:lnSpc>
                <a:spcPct val="100000"/>
              </a:lnSpc>
            </a:pPr>
            <a:endParaRPr b="0" lang="fr-FR" sz="1200" spc="-1" strike="noStrike">
              <a:latin typeface="Arial"/>
            </a:endParaRPr>
          </a:p>
          <a:p>
            <a:pPr>
              <a:lnSpc>
                <a:spcPct val="100000"/>
              </a:lnSpc>
            </a:pPr>
            <a:r>
              <a:rPr b="1" lang="fr-FR" sz="1200" spc="-1" strike="noStrike">
                <a:solidFill>
                  <a:srgbClr val="000000"/>
                </a:solidFill>
                <a:latin typeface="Arial"/>
                <a:ea typeface="DejaVu Sans"/>
              </a:rPr>
              <a:t>E-Enfance :</a:t>
            </a:r>
            <a:r>
              <a:rPr b="0" lang="fr-FR" sz="1200" spc="-1" strike="noStrike">
                <a:solidFill>
                  <a:srgbClr val="000000"/>
                </a:solidFill>
                <a:latin typeface="Arial"/>
                <a:ea typeface="DejaVu Sans"/>
              </a:rPr>
              <a:t> </a:t>
            </a:r>
            <a:r>
              <a:rPr b="0" lang="fr-FR" sz="1200" spc="-1" strike="noStrike" u="sng">
                <a:solidFill>
                  <a:srgbClr val="0097a7"/>
                </a:solidFill>
                <a:uFillTx/>
                <a:latin typeface="Arial"/>
                <a:ea typeface="DejaVu Sans"/>
                <a:hlinkClick r:id="rId4"/>
              </a:rPr>
              <a:t>https://e-enfance.org/</a:t>
            </a:r>
            <a:r>
              <a:rPr b="0" lang="fr-FR" sz="1200" spc="-1" strike="noStrike">
                <a:solidFill>
                  <a:srgbClr val="000000"/>
                </a:solidFill>
                <a:latin typeface="Arial"/>
                <a:ea typeface="DejaVu Sans"/>
              </a:rPr>
              <a:t> </a:t>
            </a:r>
            <a:endParaRPr b="0" lang="fr-FR" sz="1200" spc="-1" strike="noStrike">
              <a:latin typeface="Arial"/>
            </a:endParaRPr>
          </a:p>
          <a:p>
            <a:pPr>
              <a:lnSpc>
                <a:spcPct val="100000"/>
              </a:lnSpc>
            </a:pPr>
            <a:endParaRPr b="0" lang="fr-FR" sz="1200" spc="-1" strike="noStrike">
              <a:latin typeface="Arial"/>
            </a:endParaRPr>
          </a:p>
          <a:p>
            <a:pPr>
              <a:lnSpc>
                <a:spcPct val="100000"/>
              </a:lnSpc>
            </a:pPr>
            <a:r>
              <a:rPr b="1" lang="fr-FR" sz="1200" spc="-1" strike="noStrike">
                <a:solidFill>
                  <a:srgbClr val="000000"/>
                </a:solidFill>
                <a:latin typeface="Arial"/>
                <a:ea typeface="DejaVu Sans"/>
              </a:rPr>
              <a:t>Fragil :</a:t>
            </a:r>
            <a:r>
              <a:rPr b="0" lang="fr-FR" sz="1200" spc="-1" strike="noStrike">
                <a:solidFill>
                  <a:srgbClr val="000000"/>
                </a:solidFill>
                <a:latin typeface="Arial"/>
                <a:ea typeface="DejaVu Sans"/>
              </a:rPr>
              <a:t> </a:t>
            </a:r>
            <a:r>
              <a:rPr b="0" lang="fr-FR" sz="1200" spc="-1" strike="noStrike" u="sng">
                <a:solidFill>
                  <a:srgbClr val="0097a7"/>
                </a:solidFill>
                <a:uFillTx/>
                <a:latin typeface="Arial"/>
                <a:ea typeface="DejaVu Sans"/>
                <a:hlinkClick r:id="rId5"/>
              </a:rPr>
              <a:t>https://www.fragil.org/ressources-pedagogiques/</a:t>
            </a:r>
            <a:r>
              <a:rPr b="0" lang="fr-FR" sz="1200" spc="-1" strike="noStrike">
                <a:solidFill>
                  <a:srgbClr val="000000"/>
                </a:solidFill>
                <a:latin typeface="Arial"/>
                <a:ea typeface="DejaVu Sans"/>
              </a:rPr>
              <a:t> </a:t>
            </a:r>
            <a:endParaRPr b="0" lang="fr-FR" sz="1200" spc="-1" strike="noStrike">
              <a:latin typeface="Arial"/>
            </a:endParaRPr>
          </a:p>
          <a:p>
            <a:pPr>
              <a:lnSpc>
                <a:spcPct val="100000"/>
              </a:lnSpc>
            </a:pPr>
            <a:endParaRPr b="0" lang="fr-FR" sz="1200" spc="-1" strike="noStrike">
              <a:latin typeface="Arial"/>
            </a:endParaRPr>
          </a:p>
          <a:p>
            <a:pPr>
              <a:lnSpc>
                <a:spcPct val="100000"/>
              </a:lnSpc>
            </a:pPr>
            <a:r>
              <a:rPr b="1" lang="fr-FR" sz="1200" spc="-1" strike="noStrike">
                <a:solidFill>
                  <a:srgbClr val="000000"/>
                </a:solidFill>
                <a:latin typeface="Arial"/>
                <a:ea typeface="DejaVu Sans"/>
              </a:rPr>
              <a:t>Pornographie :</a:t>
            </a:r>
            <a:r>
              <a:rPr b="0" lang="fr-FR" sz="1200" spc="-1" strike="noStrike">
                <a:solidFill>
                  <a:srgbClr val="000000"/>
                </a:solidFill>
                <a:latin typeface="Arial"/>
                <a:ea typeface="DejaVu Sans"/>
              </a:rPr>
              <a:t> </a:t>
            </a:r>
            <a:endParaRPr b="0" lang="fr-FR" sz="1200" spc="-1" strike="noStrike">
              <a:latin typeface="Arial"/>
            </a:endParaRPr>
          </a:p>
          <a:p>
            <a:pPr>
              <a:lnSpc>
                <a:spcPct val="100000"/>
              </a:lnSpc>
            </a:pPr>
            <a:r>
              <a:rPr b="0" lang="fr-FR" sz="1200" spc="-1" strike="noStrike">
                <a:solidFill>
                  <a:srgbClr val="000000"/>
                </a:solidFill>
                <a:latin typeface="Arial"/>
                <a:ea typeface="DejaVu Sans"/>
              </a:rPr>
              <a:t>CNIL </a:t>
            </a:r>
            <a:r>
              <a:rPr b="0" lang="fr-FR" sz="1200" spc="-1" strike="noStrike" u="sng">
                <a:solidFill>
                  <a:srgbClr val="0097a7"/>
                </a:solidFill>
                <a:uFillTx/>
                <a:latin typeface="Arial"/>
                <a:ea typeface="DejaVu Sans"/>
                <a:hlinkClick r:id="rId6"/>
              </a:rPr>
              <a:t>https://www.cnil.fr/fr/verification-de-lage-en-ligne-trouver-lequilibre-entre-protection-des-mineurs-et-respect-de-la-vie</a:t>
            </a:r>
            <a:r>
              <a:rPr b="0" lang="fr-FR" sz="1200" spc="-1" strike="noStrike">
                <a:solidFill>
                  <a:srgbClr val="000000"/>
                </a:solidFill>
                <a:latin typeface="Arial"/>
                <a:ea typeface="DejaVu Sans"/>
              </a:rPr>
              <a:t> </a:t>
            </a:r>
            <a:endParaRPr b="0" lang="fr-FR" sz="1200" spc="-1" strike="noStrike">
              <a:latin typeface="Arial"/>
            </a:endParaRPr>
          </a:p>
          <a:p>
            <a:pPr>
              <a:lnSpc>
                <a:spcPct val="100000"/>
              </a:lnSpc>
            </a:pPr>
            <a:r>
              <a:rPr b="0" lang="fr-FR" sz="1200" spc="-1" strike="noStrike">
                <a:solidFill>
                  <a:srgbClr val="000000"/>
                </a:solidFill>
                <a:latin typeface="Arial"/>
                <a:ea typeface="DejaVu Sans"/>
              </a:rPr>
              <a:t>Sénat </a:t>
            </a:r>
            <a:endParaRPr b="0" lang="fr-FR" sz="1200" spc="-1" strike="noStrike">
              <a:latin typeface="Arial"/>
            </a:endParaRPr>
          </a:p>
          <a:p>
            <a:pPr>
              <a:lnSpc>
                <a:spcPct val="100000"/>
              </a:lnSpc>
            </a:pPr>
            <a:r>
              <a:rPr b="0" lang="fr-FR" sz="1200" spc="-1" strike="noStrike" u="sng">
                <a:solidFill>
                  <a:srgbClr val="0097a7"/>
                </a:solidFill>
                <a:uFillTx/>
                <a:latin typeface="Arial"/>
                <a:ea typeface="DejaVu Sans"/>
                <a:hlinkClick r:id="rId7"/>
              </a:rPr>
              <a:t>https://www.senat.fr/notice-rapport/2021/r21-900-2-notice.html</a:t>
            </a:r>
            <a:r>
              <a:rPr b="0" lang="fr-FR" sz="1200" spc="-1" strike="noStrike">
                <a:solidFill>
                  <a:srgbClr val="000000"/>
                </a:solidFill>
                <a:latin typeface="Arial"/>
                <a:ea typeface="DejaVu Sans"/>
              </a:rPr>
              <a:t> </a:t>
            </a:r>
            <a:endParaRPr b="0" lang="fr-FR" sz="1200" spc="-1" strike="noStrike">
              <a:latin typeface="Arial"/>
            </a:endParaRPr>
          </a:p>
          <a:p>
            <a:pPr>
              <a:lnSpc>
                <a:spcPct val="100000"/>
              </a:lnSpc>
            </a:pPr>
            <a:endParaRPr b="0" lang="fr-FR" sz="1200" spc="-1" strike="noStrike">
              <a:latin typeface="Arial"/>
            </a:endParaRPr>
          </a:p>
          <a:p>
            <a:pPr>
              <a:lnSpc>
                <a:spcPct val="100000"/>
              </a:lnSpc>
            </a:pPr>
            <a:r>
              <a:rPr b="0" lang="fr-FR" sz="1200" spc="-1" strike="noStrike">
                <a:solidFill>
                  <a:srgbClr val="000000"/>
                </a:solidFill>
                <a:latin typeface="Arial"/>
                <a:ea typeface="DejaVu Sans"/>
              </a:rPr>
              <a:t>Créateur·ices de contenu : </a:t>
            </a:r>
            <a:r>
              <a:rPr b="0" lang="fr-FR" sz="1200" spc="-1" strike="noStrike" u="sng">
                <a:solidFill>
                  <a:srgbClr val="0097a7"/>
                </a:solidFill>
                <a:uFillTx/>
                <a:latin typeface="Arial"/>
                <a:ea typeface="DejaVu Sans"/>
                <a:hlinkClick r:id="rId8"/>
              </a:rPr>
              <a:t>https://www.youtube.com/channel/UCuBzVunAVbcwzMfQaJVacuw</a:t>
            </a:r>
            <a:r>
              <a:rPr b="0" lang="fr-FR" sz="1200" spc="-1" strike="noStrike">
                <a:solidFill>
                  <a:srgbClr val="000000"/>
                </a:solidFill>
                <a:latin typeface="Arial"/>
                <a:ea typeface="DejaVu Sans"/>
              </a:rPr>
              <a:t> </a:t>
            </a:r>
            <a:endParaRPr b="0" lang="fr-FR" sz="1200" spc="-1" strike="noStrike">
              <a:latin typeface="Arial"/>
            </a:endParaRPr>
          </a:p>
          <a:p>
            <a:pPr>
              <a:lnSpc>
                <a:spcPct val="100000"/>
              </a:lnSpc>
            </a:pPr>
            <a:endParaRPr b="0" lang="fr-FR" sz="1200" spc="-1" strike="noStrike">
              <a:latin typeface="Arial"/>
            </a:endParaRPr>
          </a:p>
          <a:p>
            <a:pPr>
              <a:lnSpc>
                <a:spcPct val="100000"/>
              </a:lnSpc>
            </a:pPr>
            <a:r>
              <a:rPr b="0" lang="fr-FR" sz="1200" spc="-1" strike="noStrike" u="sng">
                <a:solidFill>
                  <a:srgbClr val="0097a7"/>
                </a:solidFill>
                <a:uFillTx/>
                <a:latin typeface="Arial"/>
                <a:ea typeface="DejaVu Sans"/>
                <a:hlinkClick r:id="rId9"/>
              </a:rPr>
              <a:t>https://www.youtube.com/@AudeWTFake</a:t>
            </a:r>
            <a:r>
              <a:rPr b="0" lang="fr-FR" sz="1200" spc="-1" strike="noStrike">
                <a:solidFill>
                  <a:srgbClr val="000000"/>
                </a:solidFill>
                <a:latin typeface="Arial"/>
                <a:ea typeface="DejaVu Sans"/>
              </a:rPr>
              <a:t> </a:t>
            </a:r>
            <a:endParaRPr b="0" lang="fr-FR" sz="1200" spc="-1" strike="noStrike">
              <a:latin typeface="Arial"/>
            </a:endParaRPr>
          </a:p>
          <a:p>
            <a:pPr>
              <a:lnSpc>
                <a:spcPct val="100000"/>
              </a:lnSpc>
            </a:pPr>
            <a:endParaRPr b="0" lang="fr-FR" sz="1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3" name="Google Shape;127;p 2" descr=""/>
          <p:cNvPicPr/>
          <p:nvPr/>
        </p:nvPicPr>
        <p:blipFill>
          <a:blip r:embed="rId1">
            <a:alphaModFix amt="12000"/>
          </a:blip>
          <a:srcRect l="0" t="0" r="0" b="23550"/>
          <a:stretch/>
        </p:blipFill>
        <p:spPr>
          <a:xfrm>
            <a:off x="6847920" y="2666880"/>
            <a:ext cx="2241360" cy="2431800"/>
          </a:xfrm>
          <a:prstGeom prst="rect">
            <a:avLst/>
          </a:prstGeom>
          <a:ln w="0">
            <a:noFill/>
          </a:ln>
        </p:spPr>
      </p:pic>
      <p:sp>
        <p:nvSpPr>
          <p:cNvPr id="224" name="Google Shape;128;p 2"/>
          <p:cNvSpPr/>
          <p:nvPr/>
        </p:nvSpPr>
        <p:spPr>
          <a:xfrm>
            <a:off x="860760" y="191520"/>
            <a:ext cx="7417080" cy="76608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Statistiques</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
        <p:nvSpPr>
          <p:cNvPr id="225" name="Google Shape;129;p 2"/>
          <p:cNvSpPr/>
          <p:nvPr/>
        </p:nvSpPr>
        <p:spPr>
          <a:xfrm>
            <a:off x="636840" y="1232640"/>
            <a:ext cx="7864920" cy="946800"/>
          </a:xfrm>
          <a:prstGeom prst="rect">
            <a:avLst/>
          </a:prstGeom>
          <a:noFill/>
          <a:ln w="0">
            <a:noFill/>
          </a:ln>
        </p:spPr>
        <p:style>
          <a:lnRef idx="0"/>
          <a:fillRef idx="0"/>
          <a:effectRef idx="0"/>
          <a:fontRef idx="minor"/>
        </p:style>
        <p:txBody>
          <a:bodyPr lIns="90000" rIns="90000" tIns="91440" bIns="91440">
            <a:noAutofit/>
          </a:bodyPr>
          <a:p>
            <a:pPr algn="ctr">
              <a:lnSpc>
                <a:spcPct val="115000"/>
              </a:lnSpc>
              <a:tabLst>
                <a:tab algn="l" pos="0"/>
              </a:tabLst>
            </a:pPr>
            <a:r>
              <a:rPr b="1" lang="fr-FR" sz="2400" spc="-1" strike="noStrike">
                <a:solidFill>
                  <a:srgbClr val="000000"/>
                </a:solidFill>
                <a:latin typeface="Arial"/>
                <a:ea typeface="Arial"/>
              </a:rPr>
              <a:t>Selon vous, quel est l’âge d’obtention moyen du premier smartphone ? </a:t>
            </a:r>
            <a:endParaRPr b="0" lang="fr-FR" sz="2400" spc="-1" strike="noStrike">
              <a:latin typeface="Arial"/>
            </a:endParaRPr>
          </a:p>
          <a:p>
            <a:pPr algn="ctr">
              <a:lnSpc>
                <a:spcPct val="115000"/>
              </a:lnSpc>
              <a:tabLst>
                <a:tab algn="l" pos="0"/>
              </a:tabLst>
            </a:pPr>
            <a:endParaRPr b="0" lang="fr-FR" sz="2400" spc="-1" strike="noStrike">
              <a:latin typeface="Arial"/>
            </a:endParaRPr>
          </a:p>
          <a:p>
            <a:pPr algn="ctr">
              <a:lnSpc>
                <a:spcPct val="120000"/>
              </a:lnSpc>
              <a:tabLst>
                <a:tab algn="l" pos="0"/>
              </a:tabLst>
            </a:pPr>
            <a:endParaRPr b="0" lang="fr-FR" sz="2400" spc="-1" strike="noStrike">
              <a:latin typeface="Arial"/>
            </a:endParaRPr>
          </a:p>
          <a:p>
            <a:pPr algn="ctr">
              <a:lnSpc>
                <a:spcPct val="115000"/>
              </a:lnSpc>
              <a:tabLst>
                <a:tab algn="l" pos="0"/>
              </a:tabLst>
            </a:pPr>
            <a:endParaRPr b="0" lang="fr-FR" sz="2400" spc="-1" strike="noStrike">
              <a:latin typeface="Arial"/>
            </a:endParaRPr>
          </a:p>
        </p:txBody>
      </p:sp>
      <p:sp>
        <p:nvSpPr>
          <p:cNvPr id="226" name="Google Shape;130;p 2"/>
          <p:cNvSpPr/>
          <p:nvPr/>
        </p:nvSpPr>
        <p:spPr>
          <a:xfrm>
            <a:off x="736560" y="2623680"/>
            <a:ext cx="7864920" cy="946800"/>
          </a:xfrm>
          <a:prstGeom prst="rect">
            <a:avLst/>
          </a:prstGeom>
          <a:noFill/>
          <a:ln w="0">
            <a:noFill/>
          </a:ln>
        </p:spPr>
        <p:style>
          <a:lnRef idx="0"/>
          <a:fillRef idx="0"/>
          <a:effectRef idx="0"/>
          <a:fontRef idx="minor"/>
        </p:style>
        <p:txBody>
          <a:bodyPr lIns="90000" rIns="90000" tIns="91440" bIns="91440">
            <a:noAutofit/>
          </a:bodyPr>
          <a:p>
            <a:pPr algn="ctr">
              <a:lnSpc>
                <a:spcPct val="100000"/>
              </a:lnSpc>
              <a:tabLst>
                <a:tab algn="l" pos="0"/>
              </a:tabLst>
            </a:pPr>
            <a:r>
              <a:rPr b="0" lang="fr-FR" sz="2800" spc="-1" strike="noStrike">
                <a:solidFill>
                  <a:srgbClr val="000000"/>
                </a:solidFill>
                <a:latin typeface="Arial"/>
                <a:ea typeface="Arial"/>
              </a:rPr>
              <a:t>9,9 ans en moyenne</a:t>
            </a:r>
            <a:endParaRPr b="0" lang="fr-FR" sz="2800" spc="-1" strike="noStrike">
              <a:latin typeface="Arial"/>
            </a:endParaRPr>
          </a:p>
          <a:p>
            <a:pPr algn="ctr">
              <a:lnSpc>
                <a:spcPct val="115000"/>
              </a:lnSpc>
              <a:tabLst>
                <a:tab algn="l" pos="0"/>
              </a:tabLst>
            </a:pPr>
            <a:endParaRPr b="0" lang="fr-FR" sz="2800" spc="-1" strike="noStrike">
              <a:latin typeface="Arial"/>
            </a:endParaRPr>
          </a:p>
          <a:p>
            <a:pPr algn="ctr">
              <a:lnSpc>
                <a:spcPct val="120000"/>
              </a:lnSpc>
              <a:tabLst>
                <a:tab algn="l" pos="0"/>
              </a:tabLst>
            </a:pPr>
            <a:endParaRPr b="0" lang="fr-FR" sz="2800" spc="-1" strike="noStrike">
              <a:latin typeface="Arial"/>
            </a:endParaRPr>
          </a:p>
          <a:p>
            <a:pPr algn="ctr">
              <a:lnSpc>
                <a:spcPct val="115000"/>
              </a:lnSpc>
              <a:tabLst>
                <a:tab algn="l" pos="0"/>
              </a:tabLst>
            </a:pPr>
            <a:endParaRPr b="0" lang="fr-FR" sz="2800" spc="-1" strike="noStrike">
              <a:latin typeface="Arial"/>
            </a:endParaRPr>
          </a:p>
        </p:txBody>
      </p:sp>
      <p:sp>
        <p:nvSpPr>
          <p:cNvPr id="227" name=""/>
          <p:cNvSpPr/>
          <p:nvPr/>
        </p:nvSpPr>
        <p:spPr>
          <a:xfrm>
            <a:off x="7999560" y="4486680"/>
            <a:ext cx="959040" cy="3452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800" spc="-1" strike="noStrike" u="sng">
                <a:solidFill>
                  <a:srgbClr val="0097a7"/>
                </a:solidFill>
                <a:uFillTx/>
                <a:latin typeface="Arial"/>
                <a:ea typeface="DejaVu Sans"/>
                <a:hlinkClick r:id="rId2"/>
              </a:rPr>
              <a:t>Source</a:t>
            </a:r>
            <a:endParaRPr b="0" lang="fr-FR" sz="1800" spc="-1" strike="noStrike">
              <a:latin typeface="Arial"/>
            </a:endParaRPr>
          </a:p>
        </p:txBody>
      </p:sp>
    </p:spTree>
  </p:cSld>
  <mc:AlternateContent>
    <mc:Choice Requires="p14">
      <p:transition spd="slow" p14:dur="2000"/>
    </mc:Choice>
    <mc:Fallback>
      <p:transition spd="slow"/>
    </mc:Fallback>
  </mc:AlternateContent>
  <p:timing>
    <p:tnLst>
      <p:par>
        <p:cTn id="35" dur="indefinite" restart="never" nodeType="tmRoot">
          <p:childTnLst>
            <p:seq>
              <p:cTn id="36" dur="indefinite" nodeType="mainSeq">
                <p:childTnLst>
                  <p:par>
                    <p:cTn id="37" fill="hold">
                      <p:stCondLst>
                        <p:cond delay="indefinite"/>
                      </p:stCondLst>
                      <p:childTnLst>
                        <p:par>
                          <p:cTn id="38" fill="hold">
                            <p:stCondLst>
                              <p:cond delay="0"/>
                            </p:stCondLst>
                            <p:childTnLst>
                              <p:par>
                                <p:cTn id="39" nodeType="clickEffect" fill="hold" presetClass="entr" presetID="10">
                                  <p:stCondLst>
                                    <p:cond delay="0"/>
                                  </p:stCondLst>
                                  <p:childTnLst>
                                    <p:set>
                                      <p:cBhvr>
                                        <p:cTn id="40" dur="1" fill="hold">
                                          <p:stCondLst>
                                            <p:cond delay="0"/>
                                          </p:stCondLst>
                                        </p:cTn>
                                        <p:tgtEl>
                                          <p:spTgt spid="225"/>
                                        </p:tgtEl>
                                        <p:attrNameLst>
                                          <p:attrName>style.visibility</p:attrName>
                                        </p:attrNameLst>
                                      </p:cBhvr>
                                      <p:to>
                                        <p:strVal val="visible"/>
                                      </p:to>
                                    </p:set>
                                    <p:animEffect filter="fade" transition="in">
                                      <p:cBhvr additive="repl">
                                        <p:cTn id="41" dur="1000"/>
                                        <p:tgtEl>
                                          <p:spTgt spid="225"/>
                                        </p:tgtEl>
                                      </p:cBhvr>
                                    </p:animEffect>
                                  </p:childTnLst>
                                </p:cTn>
                              </p:par>
                            </p:childTnLst>
                          </p:cTn>
                        </p:par>
                      </p:childTnLst>
                    </p:cTn>
                  </p:par>
                  <p:par>
                    <p:cTn id="42" fill="hold">
                      <p:stCondLst>
                        <p:cond delay="indefinite"/>
                      </p:stCondLst>
                      <p:childTnLst>
                        <p:par>
                          <p:cTn id="43" fill="hold">
                            <p:stCondLst>
                              <p:cond delay="0"/>
                            </p:stCondLst>
                            <p:childTnLst>
                              <p:par>
                                <p:cTn id="44" nodeType="clickEffect" fill="hold" presetClass="entr" presetID="10">
                                  <p:stCondLst>
                                    <p:cond delay="0"/>
                                  </p:stCondLst>
                                  <p:childTnLst>
                                    <p:set>
                                      <p:cBhvr>
                                        <p:cTn id="45" dur="1" fill="hold">
                                          <p:stCondLst>
                                            <p:cond delay="0"/>
                                          </p:stCondLst>
                                        </p:cTn>
                                        <p:tgtEl>
                                          <p:spTgt spid="226"/>
                                        </p:tgtEl>
                                        <p:attrNameLst>
                                          <p:attrName>style.visibility</p:attrName>
                                        </p:attrNameLst>
                                      </p:cBhvr>
                                      <p:to>
                                        <p:strVal val="visible"/>
                                      </p:to>
                                    </p:set>
                                    <p:animEffect filter="fade" transition="in">
                                      <p:cBhvr additive="repl">
                                        <p:cTn id="46"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9" name="Google Shape;90;p 7"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490" name="Google Shape;92;p 8"/>
          <p:cNvSpPr/>
          <p:nvPr/>
        </p:nvSpPr>
        <p:spPr>
          <a:xfrm>
            <a:off x="998640" y="2085840"/>
            <a:ext cx="7416360" cy="7653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Bilan de la journée  </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Google Shape;595;p85"/>
          <p:cNvSpPr/>
          <p:nvPr/>
        </p:nvSpPr>
        <p:spPr>
          <a:xfrm>
            <a:off x="697320" y="329400"/>
            <a:ext cx="3510360" cy="2928960"/>
          </a:xfrm>
          <a:prstGeom prst="rect">
            <a:avLst/>
          </a:prstGeom>
          <a:noFill/>
          <a:ln w="0">
            <a:noFill/>
          </a:ln>
        </p:spPr>
        <p:style>
          <a:lnRef idx="0"/>
          <a:fillRef idx="0"/>
          <a:effectRef idx="0"/>
          <a:fontRef idx="minor"/>
        </p:style>
        <p:txBody>
          <a:bodyPr lIns="90000" rIns="90000" tIns="91440" bIns="91440">
            <a:noAutofit/>
          </a:bodyPr>
          <a:p>
            <a:pPr>
              <a:lnSpc>
                <a:spcPct val="100000"/>
              </a:lnSpc>
              <a:tabLst>
                <a:tab algn="l" pos="0"/>
              </a:tabLst>
            </a:pPr>
            <a:r>
              <a:rPr b="0" lang="fr-FR" sz="1400" spc="-1" strike="noStrike">
                <a:solidFill>
                  <a:srgbClr val="000000"/>
                </a:solidFill>
                <a:latin typeface="Arial"/>
                <a:ea typeface="Arial"/>
              </a:rPr>
              <a:t>Cette ressource pédagogique est produite par </a:t>
            </a:r>
            <a:r>
              <a:rPr b="0" lang="fr-FR" sz="1400" spc="-1" strike="noStrike" u="sng">
                <a:solidFill>
                  <a:srgbClr val="1155cc"/>
                </a:solidFill>
                <a:uFillTx/>
                <a:latin typeface="Arial"/>
                <a:ea typeface="Arial"/>
                <a:hlinkClick r:id="rId1"/>
              </a:rPr>
              <a:t>l’association Fragil</a:t>
            </a:r>
            <a:r>
              <a:rPr b="0" lang="fr-FR" sz="1400" spc="-1" strike="noStrike">
                <a:solidFill>
                  <a:srgbClr val="000000"/>
                </a:solidFill>
                <a:latin typeface="Arial"/>
                <a:ea typeface="Arial"/>
              </a:rPr>
              <a:t>.</a:t>
            </a:r>
            <a:endParaRPr b="0" lang="fr-FR" sz="1400" spc="-1" strike="noStrike">
              <a:latin typeface="Arial"/>
            </a:endParaRPr>
          </a:p>
          <a:p>
            <a:pPr>
              <a:lnSpc>
                <a:spcPct val="100000"/>
              </a:lnSpc>
              <a:tabLst>
                <a:tab algn="l" pos="0"/>
              </a:tabLst>
            </a:pPr>
            <a:endParaRPr b="0" lang="fr-FR" sz="1400" spc="-1" strike="noStrike">
              <a:latin typeface="Arial"/>
            </a:endParaRPr>
          </a:p>
          <a:p>
            <a:pPr>
              <a:lnSpc>
                <a:spcPct val="100000"/>
              </a:lnSpc>
              <a:tabLst>
                <a:tab algn="l" pos="0"/>
              </a:tabLst>
            </a:pPr>
            <a:r>
              <a:rPr b="0" lang="fr-FR" sz="1400" spc="-1" strike="noStrike">
                <a:solidFill>
                  <a:srgbClr val="000000"/>
                </a:solidFill>
                <a:latin typeface="Arial"/>
                <a:ea typeface="Arial"/>
              </a:rPr>
              <a:t>Fragil est un tiers-lieu dédié à l’accompagnement des pratiques médiatiques et numériques dans la région Pays de la Loire. </a:t>
            </a:r>
            <a:endParaRPr b="0" lang="fr-FR" sz="1400" spc="-1" strike="noStrike">
              <a:latin typeface="Arial"/>
            </a:endParaRPr>
          </a:p>
          <a:p>
            <a:pPr>
              <a:lnSpc>
                <a:spcPct val="100000"/>
              </a:lnSpc>
              <a:tabLst>
                <a:tab algn="l" pos="0"/>
              </a:tabLst>
            </a:pPr>
            <a:endParaRPr b="0" lang="fr-FR" sz="1400" spc="-1" strike="noStrike">
              <a:latin typeface="Arial"/>
            </a:endParaRPr>
          </a:p>
          <a:p>
            <a:pPr>
              <a:lnSpc>
                <a:spcPct val="100000"/>
              </a:lnSpc>
              <a:tabLst>
                <a:tab algn="l" pos="0"/>
              </a:tabLst>
            </a:pPr>
            <a:r>
              <a:rPr b="0" lang="fr-FR" sz="1400" spc="-1" strike="noStrike">
                <a:solidFill>
                  <a:srgbClr val="000000"/>
                </a:solidFill>
                <a:latin typeface="Arial"/>
                <a:ea typeface="Arial"/>
              </a:rPr>
              <a:t>Suivez nous sur </a:t>
            </a:r>
            <a:r>
              <a:rPr b="0" lang="fr-FR" sz="1400" spc="-1" strike="noStrike" u="sng">
                <a:solidFill>
                  <a:srgbClr val="1155cc"/>
                </a:solidFill>
                <a:uFillTx/>
                <a:latin typeface="Arial"/>
                <a:ea typeface="Arial"/>
                <a:hlinkClick r:id="rId2"/>
              </a:rPr>
              <a:t>Twitter</a:t>
            </a:r>
            <a:r>
              <a:rPr b="0" lang="fr-FR" sz="1400" spc="-1" strike="noStrike">
                <a:solidFill>
                  <a:srgbClr val="000000"/>
                </a:solidFill>
                <a:latin typeface="Arial"/>
                <a:ea typeface="Arial"/>
              </a:rPr>
              <a:t>.</a:t>
            </a:r>
            <a:endParaRPr b="0" lang="fr-FR" sz="1400" spc="-1" strike="noStrike">
              <a:latin typeface="Arial"/>
            </a:endParaRPr>
          </a:p>
          <a:p>
            <a:pPr>
              <a:lnSpc>
                <a:spcPct val="100000"/>
              </a:lnSpc>
              <a:tabLst>
                <a:tab algn="l" pos="0"/>
              </a:tabLst>
            </a:pPr>
            <a:r>
              <a:rPr b="0" lang="fr-FR" sz="1400" spc="-1" strike="noStrike">
                <a:solidFill>
                  <a:srgbClr val="000000"/>
                </a:solidFill>
                <a:latin typeface="Arial"/>
                <a:ea typeface="Arial"/>
              </a:rPr>
              <a:t>Contact : educationauxmedias@fragil.org</a:t>
            </a:r>
            <a:endParaRPr b="0" lang="fr-FR" sz="1400" spc="-1" strike="noStrike">
              <a:latin typeface="Arial"/>
            </a:endParaRPr>
          </a:p>
          <a:p>
            <a:pPr>
              <a:lnSpc>
                <a:spcPct val="100000"/>
              </a:lnSpc>
              <a:tabLst>
                <a:tab algn="l" pos="0"/>
              </a:tabLst>
            </a:pPr>
            <a:endParaRPr b="0" lang="fr-FR" sz="1400" spc="-1" strike="noStrike">
              <a:latin typeface="Arial"/>
            </a:endParaRPr>
          </a:p>
          <a:p>
            <a:pPr>
              <a:lnSpc>
                <a:spcPct val="100000"/>
              </a:lnSpc>
              <a:tabLst>
                <a:tab algn="l" pos="0"/>
              </a:tabLst>
            </a:pPr>
            <a:r>
              <a:rPr b="0" lang="fr-FR" sz="1400" spc="-1" strike="noStrike">
                <a:solidFill>
                  <a:srgbClr val="000000"/>
                </a:solidFill>
                <a:latin typeface="Arial"/>
                <a:ea typeface="Arial"/>
              </a:rPr>
              <a:t>Cette ressource pédagogique est produite sous licence Creative Commons CC BY-NC-SA.</a:t>
            </a:r>
            <a:endParaRPr b="0" lang="fr-FR" sz="1400" spc="-1" strike="noStrike">
              <a:latin typeface="Arial"/>
            </a:endParaRPr>
          </a:p>
          <a:p>
            <a:pPr>
              <a:lnSpc>
                <a:spcPct val="100000"/>
              </a:lnSpc>
              <a:tabLst>
                <a:tab algn="l" pos="0"/>
              </a:tabLst>
            </a:pPr>
            <a:endParaRPr b="0" lang="fr-FR" sz="1400" spc="-1" strike="noStrike">
              <a:latin typeface="Arial"/>
            </a:endParaRPr>
          </a:p>
          <a:p>
            <a:pPr>
              <a:lnSpc>
                <a:spcPct val="100000"/>
              </a:lnSpc>
              <a:tabLst>
                <a:tab algn="l" pos="0"/>
              </a:tabLst>
            </a:pPr>
            <a:endParaRPr b="0" lang="fr-FR" sz="1400" spc="-1" strike="noStrike">
              <a:latin typeface="Arial"/>
            </a:endParaRPr>
          </a:p>
          <a:p>
            <a:pPr>
              <a:lnSpc>
                <a:spcPct val="100000"/>
              </a:lnSpc>
              <a:tabLst>
                <a:tab algn="l" pos="0"/>
              </a:tabLst>
            </a:pPr>
            <a:endParaRPr b="0" lang="fr-FR" sz="1400" spc="-1" strike="noStrike">
              <a:latin typeface="Arial"/>
            </a:endParaRPr>
          </a:p>
          <a:p>
            <a:pPr>
              <a:lnSpc>
                <a:spcPct val="100000"/>
              </a:lnSpc>
              <a:tabLst>
                <a:tab algn="l" pos="0"/>
              </a:tabLst>
            </a:pPr>
            <a:endParaRPr b="0" lang="fr-FR" sz="1400" spc="-1" strike="noStrike">
              <a:latin typeface="Arial"/>
            </a:endParaRPr>
          </a:p>
        </p:txBody>
      </p:sp>
      <p:pic>
        <p:nvPicPr>
          <p:cNvPr id="492" name="Google Shape;596;p85" descr="LogoFragil.jpg"/>
          <p:cNvPicPr/>
          <p:nvPr/>
        </p:nvPicPr>
        <p:blipFill>
          <a:blip r:embed="rId3"/>
          <a:stretch/>
        </p:blipFill>
        <p:spPr>
          <a:xfrm>
            <a:off x="5233320" y="259920"/>
            <a:ext cx="3189240" cy="4527000"/>
          </a:xfrm>
          <a:prstGeom prst="rect">
            <a:avLst/>
          </a:prstGeom>
          <a:ln w="0">
            <a:noFill/>
          </a:ln>
        </p:spPr>
      </p:pic>
      <p:pic>
        <p:nvPicPr>
          <p:cNvPr id="493" name="Google Shape;597;p85" descr="by-nc-sa.jpg"/>
          <p:cNvPicPr/>
          <p:nvPr/>
        </p:nvPicPr>
        <p:blipFill>
          <a:blip r:embed="rId4"/>
          <a:stretch/>
        </p:blipFill>
        <p:spPr>
          <a:xfrm>
            <a:off x="765360" y="3731040"/>
            <a:ext cx="3028320" cy="10558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8" name="Google Shape;166;p33" descr=""/>
          <p:cNvPicPr/>
          <p:nvPr/>
        </p:nvPicPr>
        <p:blipFill>
          <a:blip r:embed="rId1">
            <a:alphaModFix amt="12000"/>
          </a:blip>
          <a:srcRect l="0" t="0" r="0" b="23555"/>
          <a:stretch/>
        </p:blipFill>
        <p:spPr>
          <a:xfrm>
            <a:off x="6847920" y="2666880"/>
            <a:ext cx="2240640" cy="2431080"/>
          </a:xfrm>
          <a:prstGeom prst="rect">
            <a:avLst/>
          </a:prstGeom>
          <a:ln w="0">
            <a:noFill/>
          </a:ln>
        </p:spPr>
      </p:pic>
      <p:sp>
        <p:nvSpPr>
          <p:cNvPr id="229" name="Google Shape;167;p33"/>
          <p:cNvSpPr/>
          <p:nvPr/>
        </p:nvSpPr>
        <p:spPr>
          <a:xfrm>
            <a:off x="973080" y="245160"/>
            <a:ext cx="7416360" cy="765360"/>
          </a:xfrm>
          <a:prstGeom prst="rect">
            <a:avLst/>
          </a:prstGeom>
          <a:solidFill>
            <a:srgbClr val="729fcf"/>
          </a:solidFill>
          <a:ln w="0">
            <a:noFill/>
          </a:ln>
        </p:spPr>
        <p:style>
          <a:lnRef idx="0"/>
          <a:fillRef idx="0"/>
          <a:effectRef idx="0"/>
          <a:fontRef idx="minor"/>
        </p:style>
        <p:txBody>
          <a:bodyPr lIns="90000" rIns="90000" tIns="91440" bIns="91440">
            <a:noAutofit/>
          </a:bodyPr>
          <a:p>
            <a:pPr algn="ctr">
              <a:lnSpc>
                <a:spcPct val="100000"/>
              </a:lnSpc>
              <a:tabLst>
                <a:tab algn="l" pos="0"/>
              </a:tabLst>
            </a:pPr>
            <a:r>
              <a:rPr b="1" lang="fr-FR" sz="3600" spc="-1" strike="noStrike">
                <a:solidFill>
                  <a:srgbClr val="ffffff"/>
                </a:solidFill>
                <a:latin typeface="Arial"/>
                <a:ea typeface="Arial"/>
              </a:rPr>
              <a:t>Dangers des écrans</a:t>
            </a:r>
            <a:endParaRPr b="0" lang="fr-FR" sz="3600" spc="-1" strike="noStrike">
              <a:latin typeface="Arial"/>
            </a:endParaRPr>
          </a:p>
          <a:p>
            <a:pPr algn="ctr">
              <a:lnSpc>
                <a:spcPct val="100000"/>
              </a:lnSpc>
              <a:tabLst>
                <a:tab algn="l" pos="0"/>
              </a:tabLst>
            </a:pPr>
            <a:endParaRPr b="0" lang="fr-FR" sz="3600" spc="-1" strike="noStrike">
              <a:latin typeface="Arial"/>
            </a:endParaRPr>
          </a:p>
        </p:txBody>
      </p:sp>
      <p:sp>
        <p:nvSpPr>
          <p:cNvPr id="230" name="Google Shape;168;p33"/>
          <p:cNvSpPr/>
          <p:nvPr/>
        </p:nvSpPr>
        <p:spPr>
          <a:xfrm>
            <a:off x="385920" y="1250280"/>
            <a:ext cx="4065840" cy="3203640"/>
          </a:xfrm>
          <a:prstGeom prst="rect">
            <a:avLst/>
          </a:prstGeom>
          <a:noFill/>
          <a:ln w="0">
            <a:noFill/>
          </a:ln>
        </p:spPr>
        <p:style>
          <a:lnRef idx="0"/>
          <a:fillRef idx="0"/>
          <a:effectRef idx="0"/>
          <a:fontRef idx="minor"/>
        </p:style>
        <p:txBody>
          <a:bodyPr lIns="90000" rIns="90000" tIns="91440" bIns="91440">
            <a:noAutofit/>
          </a:bodyPr>
          <a:p>
            <a:pPr marL="457200" indent="-297000">
              <a:lnSpc>
                <a:spcPct val="115000"/>
              </a:lnSpc>
              <a:buClr>
                <a:srgbClr val="000000"/>
              </a:buClr>
              <a:buFont typeface="Arial"/>
              <a:buChar char="●"/>
            </a:pPr>
            <a:r>
              <a:rPr b="1" lang="fr-FR" sz="1100" spc="-1" strike="noStrike">
                <a:solidFill>
                  <a:srgbClr val="000000"/>
                </a:solidFill>
                <a:latin typeface="Arial"/>
                <a:ea typeface="Arial"/>
              </a:rPr>
              <a:t>Obésité</a:t>
            </a:r>
            <a:endParaRPr b="0" lang="fr-FR" sz="1100" spc="-1" strike="noStrike">
              <a:latin typeface="Arial"/>
            </a:endParaRPr>
          </a:p>
          <a:p>
            <a:pPr>
              <a:lnSpc>
                <a:spcPct val="100000"/>
              </a:lnSpc>
              <a:tabLst>
                <a:tab algn="l" pos="0"/>
              </a:tabLst>
            </a:pPr>
            <a:r>
              <a:rPr b="0" lang="fr-FR" sz="1100" spc="-1" strike="noStrike">
                <a:solidFill>
                  <a:srgbClr val="000000"/>
                </a:solidFill>
                <a:latin typeface="Arial"/>
                <a:ea typeface="Arial"/>
              </a:rPr>
              <a:t>Due aux calories assimilées lors de snacks devant les écrans</a:t>
            </a:r>
            <a:endParaRPr b="0" lang="fr-FR" sz="1100" spc="-1" strike="noStrike">
              <a:latin typeface="Arial"/>
            </a:endParaRPr>
          </a:p>
          <a:p>
            <a:pPr>
              <a:lnSpc>
                <a:spcPct val="100000"/>
              </a:lnSpc>
              <a:tabLst>
                <a:tab algn="l" pos="0"/>
              </a:tabLst>
            </a:pPr>
            <a:endParaRPr b="0" lang="fr-FR" sz="1100" spc="-1" strike="noStrike">
              <a:latin typeface="Arial"/>
            </a:endParaRPr>
          </a:p>
          <a:p>
            <a:pPr marL="457200" indent="-297000">
              <a:lnSpc>
                <a:spcPct val="115000"/>
              </a:lnSpc>
              <a:buClr>
                <a:srgbClr val="000000"/>
              </a:buClr>
              <a:buFont typeface="Arial"/>
              <a:buChar char="●"/>
              <a:tabLst>
                <a:tab algn="l" pos="0"/>
              </a:tabLst>
            </a:pPr>
            <a:r>
              <a:rPr b="1" lang="fr-FR" sz="1100" spc="-1" strike="noStrike">
                <a:solidFill>
                  <a:srgbClr val="000000"/>
                </a:solidFill>
                <a:latin typeface="Arial"/>
                <a:ea typeface="Arial"/>
              </a:rPr>
              <a:t>Dépression</a:t>
            </a:r>
            <a:endParaRPr b="0" lang="fr-FR" sz="1100" spc="-1" strike="noStrike">
              <a:latin typeface="Arial"/>
            </a:endParaRPr>
          </a:p>
          <a:p>
            <a:pPr>
              <a:lnSpc>
                <a:spcPct val="115000"/>
              </a:lnSpc>
              <a:tabLst>
                <a:tab algn="l" pos="0"/>
              </a:tabLst>
            </a:pPr>
            <a:r>
              <a:rPr b="0" lang="fr-FR" sz="1100" spc="-1" strike="noStrike">
                <a:solidFill>
                  <a:srgbClr val="000000"/>
                </a:solidFill>
                <a:latin typeface="Arial"/>
                <a:ea typeface="Arial"/>
              </a:rPr>
              <a:t>L'utilisation des réseaux sociaux augmente les risques de dépression, en particulier chez les adolescents qui les utilisent de manière passive. </a:t>
            </a:r>
            <a:endParaRPr b="0" lang="fr-FR" sz="1100" spc="-1" strike="noStrike">
              <a:latin typeface="Arial"/>
            </a:endParaRPr>
          </a:p>
          <a:p>
            <a:pPr>
              <a:lnSpc>
                <a:spcPct val="115000"/>
              </a:lnSpc>
              <a:tabLst>
                <a:tab algn="l" pos="0"/>
              </a:tabLst>
            </a:pPr>
            <a:endParaRPr b="0" lang="fr-FR" sz="1100" spc="-1" strike="noStrike">
              <a:latin typeface="Arial"/>
            </a:endParaRPr>
          </a:p>
          <a:p>
            <a:pPr marL="457200" indent="-297000">
              <a:lnSpc>
                <a:spcPct val="115000"/>
              </a:lnSpc>
              <a:buClr>
                <a:srgbClr val="000000"/>
              </a:buClr>
              <a:buFont typeface="Arial"/>
              <a:buChar char="●"/>
              <a:tabLst>
                <a:tab algn="l" pos="0"/>
              </a:tabLst>
            </a:pPr>
            <a:r>
              <a:rPr b="1" lang="fr-FR" sz="1100" spc="-1" strike="noStrike">
                <a:solidFill>
                  <a:srgbClr val="000000"/>
                </a:solidFill>
                <a:latin typeface="Arial"/>
                <a:ea typeface="Arial"/>
              </a:rPr>
              <a:t>Troubles du sommeil</a:t>
            </a:r>
            <a:endParaRPr b="0" lang="fr-FR" sz="1100" spc="-1" strike="noStrike">
              <a:latin typeface="Arial"/>
            </a:endParaRPr>
          </a:p>
          <a:p>
            <a:pPr>
              <a:lnSpc>
                <a:spcPct val="115000"/>
              </a:lnSpc>
              <a:tabLst>
                <a:tab algn="l" pos="0"/>
              </a:tabLst>
            </a:pPr>
            <a:r>
              <a:rPr b="0" lang="fr-FR" sz="1100" spc="-1" strike="noStrike">
                <a:solidFill>
                  <a:srgbClr val="000000"/>
                </a:solidFill>
                <a:latin typeface="Arial"/>
                <a:ea typeface="Arial"/>
              </a:rPr>
              <a:t>La lumière de l'écran active 100 fois plus les récepteurs photosensibles de la rétine que la lumière blanche d'une lampe. De plus, elle bloque la sécrétion de mélatonine, l’hormone du sommeil.</a:t>
            </a:r>
            <a:endParaRPr b="0" lang="fr-FR" sz="1100" spc="-1" strike="noStrike">
              <a:latin typeface="Arial"/>
            </a:endParaRPr>
          </a:p>
          <a:p>
            <a:pPr>
              <a:lnSpc>
                <a:spcPct val="115000"/>
              </a:lnSpc>
              <a:tabLst>
                <a:tab algn="l" pos="0"/>
              </a:tabLst>
            </a:pPr>
            <a:endParaRPr b="0" lang="fr-FR" sz="1100" spc="-1" strike="noStrike">
              <a:latin typeface="Arial"/>
            </a:endParaRPr>
          </a:p>
          <a:p>
            <a:pPr marL="457200" indent="-297000">
              <a:lnSpc>
                <a:spcPct val="115000"/>
              </a:lnSpc>
              <a:buClr>
                <a:srgbClr val="000000"/>
              </a:buClr>
              <a:buFont typeface="Arial"/>
              <a:buChar char="●"/>
              <a:tabLst>
                <a:tab algn="l" pos="0"/>
              </a:tabLst>
            </a:pPr>
            <a:r>
              <a:rPr b="1" lang="fr-FR" sz="1100" spc="-1" strike="noStrike">
                <a:solidFill>
                  <a:srgbClr val="000000"/>
                </a:solidFill>
                <a:latin typeface="Arial"/>
                <a:ea typeface="Arial"/>
              </a:rPr>
              <a:t>Echec scolaire</a:t>
            </a:r>
            <a:endParaRPr b="0" lang="fr-FR" sz="1100" spc="-1" strike="noStrike">
              <a:latin typeface="Arial"/>
            </a:endParaRPr>
          </a:p>
          <a:p>
            <a:pPr>
              <a:lnSpc>
                <a:spcPct val="115000"/>
              </a:lnSpc>
              <a:tabLst>
                <a:tab algn="l" pos="0"/>
              </a:tabLst>
            </a:pPr>
            <a:r>
              <a:rPr b="0" lang="fr-FR" sz="1100" spc="-1" strike="noStrike">
                <a:solidFill>
                  <a:srgbClr val="000000"/>
                </a:solidFill>
                <a:latin typeface="Arial"/>
                <a:ea typeface="Arial"/>
              </a:rPr>
              <a:t>En utilisant par exemple des médias de divertissement en réalisant les devoirs.</a:t>
            </a:r>
            <a:endParaRPr b="0" lang="fr-FR" sz="1100" spc="-1" strike="noStrike">
              <a:latin typeface="Arial"/>
            </a:endParaRPr>
          </a:p>
          <a:p>
            <a:pPr>
              <a:lnSpc>
                <a:spcPct val="100000"/>
              </a:lnSpc>
              <a:tabLst>
                <a:tab algn="l" pos="0"/>
              </a:tabLst>
            </a:pPr>
            <a:endParaRPr b="0" lang="fr-FR" sz="1100" spc="-1" strike="noStrike">
              <a:latin typeface="Arial"/>
            </a:endParaRPr>
          </a:p>
        </p:txBody>
      </p:sp>
      <p:sp>
        <p:nvSpPr>
          <p:cNvPr id="231" name="Google Shape;169;p33"/>
          <p:cNvSpPr/>
          <p:nvPr/>
        </p:nvSpPr>
        <p:spPr>
          <a:xfrm>
            <a:off x="4484880" y="1115280"/>
            <a:ext cx="4326120" cy="3520080"/>
          </a:xfrm>
          <a:prstGeom prst="rect">
            <a:avLst/>
          </a:prstGeom>
          <a:noFill/>
          <a:ln w="0">
            <a:noFill/>
          </a:ln>
        </p:spPr>
        <p:style>
          <a:lnRef idx="0"/>
          <a:fillRef idx="0"/>
          <a:effectRef idx="0"/>
          <a:fontRef idx="minor"/>
        </p:style>
        <p:txBody>
          <a:bodyPr lIns="90000" rIns="90000" tIns="91440" bIns="91440">
            <a:noAutofit/>
          </a:bodyPr>
          <a:p>
            <a:pPr>
              <a:lnSpc>
                <a:spcPct val="115000"/>
              </a:lnSpc>
              <a:tabLst>
                <a:tab algn="l" pos="0"/>
              </a:tabLst>
            </a:pPr>
            <a:endParaRPr b="0" lang="fr-FR" sz="1800" spc="-1" strike="noStrike">
              <a:latin typeface="Arial"/>
            </a:endParaRPr>
          </a:p>
          <a:p>
            <a:pPr marL="457200" indent="-297000">
              <a:lnSpc>
                <a:spcPct val="115000"/>
              </a:lnSpc>
              <a:buClr>
                <a:srgbClr val="000000"/>
              </a:buClr>
              <a:buFont typeface="Arial"/>
              <a:buChar char="●"/>
              <a:tabLst>
                <a:tab algn="l" pos="0"/>
              </a:tabLst>
            </a:pPr>
            <a:r>
              <a:rPr b="1" lang="fr-FR" sz="1100" spc="-1" strike="noStrike">
                <a:solidFill>
                  <a:srgbClr val="000000"/>
                </a:solidFill>
                <a:latin typeface="Arial"/>
                <a:ea typeface="Arial"/>
              </a:rPr>
              <a:t>Exposition précoce à l'alcool, au tabac et au sexe</a:t>
            </a:r>
            <a:endParaRPr b="0" lang="fr-FR" sz="1100" spc="-1" strike="noStrike">
              <a:latin typeface="Arial"/>
            </a:endParaRPr>
          </a:p>
          <a:p>
            <a:pPr>
              <a:lnSpc>
                <a:spcPct val="115000"/>
              </a:lnSpc>
              <a:tabLst>
                <a:tab algn="l" pos="0"/>
              </a:tabLst>
            </a:pPr>
            <a:r>
              <a:rPr b="0" lang="fr-FR" sz="1100" spc="-1" strike="noStrike">
                <a:solidFill>
                  <a:srgbClr val="000000"/>
                </a:solidFill>
                <a:latin typeface="Arial"/>
                <a:ea typeface="Arial"/>
              </a:rPr>
              <a:t>Une étude anglo-saxonne a montré que les principales marques d'alcool ont renforcé leur présence sur Facebook, Twitter et YouTube ces dernières années. Et que 12% des 10-19 ans ont déjà envoyé une photo à caractère sexuel à quelqu'un d'autre.</a:t>
            </a:r>
            <a:endParaRPr b="0" lang="fr-FR" sz="1100" spc="-1" strike="noStrike">
              <a:latin typeface="Arial"/>
            </a:endParaRPr>
          </a:p>
          <a:p>
            <a:pPr>
              <a:lnSpc>
                <a:spcPct val="115000"/>
              </a:lnSpc>
              <a:tabLst>
                <a:tab algn="l" pos="0"/>
              </a:tabLst>
            </a:pPr>
            <a:endParaRPr b="0" lang="fr-FR" sz="1100" spc="-1" strike="noStrike">
              <a:latin typeface="Arial"/>
            </a:endParaRPr>
          </a:p>
          <a:p>
            <a:pPr marL="457200" indent="-297000">
              <a:lnSpc>
                <a:spcPct val="115000"/>
              </a:lnSpc>
              <a:buClr>
                <a:srgbClr val="000000"/>
              </a:buClr>
              <a:buFont typeface="Arial"/>
              <a:buChar char="●"/>
              <a:tabLst>
                <a:tab algn="l" pos="0"/>
              </a:tabLst>
            </a:pPr>
            <a:r>
              <a:rPr b="1" lang="fr-FR" sz="1100" spc="-1" strike="noStrike">
                <a:solidFill>
                  <a:srgbClr val="000000"/>
                </a:solidFill>
                <a:latin typeface="Arial"/>
                <a:ea typeface="Arial"/>
              </a:rPr>
              <a:t>Problèmes relationnels</a:t>
            </a:r>
            <a:endParaRPr b="0" lang="fr-FR" sz="1100" spc="-1" strike="noStrike">
              <a:latin typeface="Arial"/>
            </a:endParaRPr>
          </a:p>
          <a:p>
            <a:pPr>
              <a:lnSpc>
                <a:spcPct val="115000"/>
              </a:lnSpc>
              <a:tabLst>
                <a:tab algn="l" pos="0"/>
              </a:tabLst>
            </a:pPr>
            <a:r>
              <a:rPr b="0" lang="fr-FR" sz="1100" spc="-1" strike="noStrike">
                <a:solidFill>
                  <a:srgbClr val="000000"/>
                </a:solidFill>
                <a:latin typeface="Arial"/>
                <a:ea typeface="Arial"/>
              </a:rPr>
              <a:t>Les parents sont également pointés du doigt sur leurs usages. L'Académie rapporte qu'un parent qui détourne son attention de son enfant pour regarder son portable aura une moins bonne qualité de relation avec sa progéniture. </a:t>
            </a:r>
            <a:endParaRPr b="0" lang="fr-FR" sz="1100" spc="-1" strike="noStrike">
              <a:latin typeface="Arial"/>
            </a:endParaRPr>
          </a:p>
          <a:p>
            <a:pPr>
              <a:lnSpc>
                <a:spcPct val="115000"/>
              </a:lnSpc>
              <a:tabLst>
                <a:tab algn="l" pos="0"/>
              </a:tabLst>
            </a:pPr>
            <a:endParaRPr b="0" lang="fr-FR" sz="1100" spc="-1" strike="noStrike">
              <a:latin typeface="Arial"/>
            </a:endParaRPr>
          </a:p>
          <a:p>
            <a:pPr marL="457200" indent="-297000">
              <a:lnSpc>
                <a:spcPct val="115000"/>
              </a:lnSpc>
              <a:buClr>
                <a:srgbClr val="000000"/>
              </a:buClr>
              <a:buFont typeface="Arial"/>
              <a:buChar char="●"/>
              <a:tabLst>
                <a:tab algn="l" pos="0"/>
              </a:tabLst>
            </a:pPr>
            <a:r>
              <a:rPr b="1" lang="fr-FR" sz="1100" spc="-1" strike="noStrike">
                <a:solidFill>
                  <a:srgbClr val="000000"/>
                </a:solidFill>
                <a:latin typeface="Arial"/>
                <a:ea typeface="Arial"/>
              </a:rPr>
              <a:t>Addiction </a:t>
            </a:r>
            <a:endParaRPr b="0" lang="fr-FR" sz="1100" spc="-1" strike="noStrike">
              <a:latin typeface="Arial"/>
            </a:endParaRPr>
          </a:p>
          <a:p>
            <a:pPr>
              <a:lnSpc>
                <a:spcPct val="115000"/>
              </a:lnSpc>
              <a:tabLst>
                <a:tab algn="l" pos="0"/>
              </a:tabLst>
            </a:pPr>
            <a:r>
              <a:rPr b="0" lang="fr-FR" sz="1100" spc="-1" strike="noStrike">
                <a:solidFill>
                  <a:srgbClr val="000000"/>
                </a:solidFill>
                <a:latin typeface="Arial"/>
                <a:ea typeface="Arial"/>
              </a:rPr>
              <a:t>voies cérébrales rétrécies, communication très fortement ralentie. La circulation des fluides altérée. Symptômes évoquant l'autisme ou les troubles bipolaires.</a:t>
            </a:r>
            <a:endParaRPr b="0" lang="fr-FR" sz="1100" spc="-1" strike="noStrike">
              <a:latin typeface="Arial"/>
            </a:endParaRPr>
          </a:p>
        </p:txBody>
      </p:sp>
      <p:sp>
        <p:nvSpPr>
          <p:cNvPr id="232" name="Google Shape;170;p33"/>
          <p:cNvSpPr/>
          <p:nvPr/>
        </p:nvSpPr>
        <p:spPr>
          <a:xfrm>
            <a:off x="0" y="4790520"/>
            <a:ext cx="9137880" cy="346680"/>
          </a:xfrm>
          <a:prstGeom prst="rect">
            <a:avLst/>
          </a:prstGeom>
          <a:solidFill>
            <a:srgbClr val="729fcf"/>
          </a:solidFill>
          <a:ln w="0">
            <a:noFill/>
          </a:ln>
        </p:spPr>
        <p:style>
          <a:lnRef idx="0"/>
          <a:fillRef idx="0"/>
          <a:effectRef idx="0"/>
          <a:fontRef idx="minor"/>
        </p:style>
        <p:txBody>
          <a:bodyPr lIns="90000" rIns="90000" tIns="348480" bIns="348480">
            <a:noAutofit/>
          </a:bodyPr>
          <a:p>
            <a:pPr algn="ctr">
              <a:lnSpc>
                <a:spcPct val="100000"/>
              </a:lnSpc>
              <a:tabLst>
                <a:tab algn="l" pos="0"/>
              </a:tabLst>
            </a:pPr>
            <a:r>
              <a:rPr b="0" lang="fr-FR" sz="1400" spc="-1" strike="noStrike">
                <a:solidFill>
                  <a:srgbClr val="000000"/>
                </a:solidFill>
                <a:latin typeface="Arial"/>
                <a:ea typeface="Arial"/>
              </a:rPr>
              <a:t>Source :</a:t>
            </a:r>
            <a:r>
              <a:rPr b="0" lang="fr-FR" sz="1400" spc="-1" strike="noStrike">
                <a:solidFill>
                  <a:srgbClr val="ffffff"/>
                </a:solidFill>
                <a:latin typeface="Arial"/>
                <a:ea typeface="Arial"/>
              </a:rPr>
              <a:t> </a:t>
            </a:r>
            <a:r>
              <a:rPr b="0" lang="fr-FR" sz="1400" spc="-1" strike="noStrike" u="sng">
                <a:solidFill>
                  <a:srgbClr val="0097a7"/>
                </a:solidFill>
                <a:uFillTx/>
                <a:latin typeface="Arial"/>
                <a:ea typeface="Arial"/>
                <a:hlinkClick r:id="rId2"/>
              </a:rPr>
              <a:t>Académie américaine de pédiatrie par le Nouvel Obs</a:t>
            </a:r>
            <a:r>
              <a:rPr b="0" lang="fr-FR" sz="1400" spc="-1" strike="noStrike">
                <a:solidFill>
                  <a:srgbClr val="ffffff"/>
                </a:solidFill>
                <a:latin typeface="Arial"/>
                <a:ea typeface="Arial"/>
              </a:rPr>
              <a:t> </a:t>
            </a:r>
            <a:r>
              <a:rPr b="0" lang="fr-FR" sz="1400" spc="-1" strike="noStrike">
                <a:solidFill>
                  <a:srgbClr val="000000"/>
                </a:solidFill>
                <a:latin typeface="Arial"/>
                <a:ea typeface="Arial"/>
              </a:rPr>
              <a:t>/ </a:t>
            </a:r>
            <a:r>
              <a:rPr b="0" lang="fr-FR" sz="1400" spc="-1" strike="noStrike" u="sng">
                <a:solidFill>
                  <a:srgbClr val="0097a7"/>
                </a:solidFill>
                <a:uFillTx/>
                <a:latin typeface="Arial"/>
                <a:ea typeface="Arial"/>
                <a:hlinkClick r:id="rId3"/>
              </a:rPr>
              <a:t>FranceTV Info</a:t>
            </a:r>
            <a:endParaRPr b="0" lang="fr-FR" sz="1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9222</TotalTime>
  <Application>LibreOffice/7.1.5.2$Windows_X86_64 LibreOffice_project/85f04e9f809797b8199d13c421bd8a2b025d52b5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fr-FR</dc:language>
  <cp:lastModifiedBy/>
  <dcterms:modified xsi:type="dcterms:W3CDTF">2023-06-02T15:18:52Z</dcterms:modified>
  <cp:revision>39</cp:revision>
  <dc:subject/>
  <dc:title/>
</cp:coreProperties>
</file>

<file path=docProps/custom.xml><?xml version="1.0" encoding="utf-8"?>
<Properties xmlns="http://schemas.openxmlformats.org/officeDocument/2006/custom-properties" xmlns:vt="http://schemas.openxmlformats.org/officeDocument/2006/docPropsVTypes"/>
</file>