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5"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348075fe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48075fe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353ac117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53ac117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422381f23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422381f23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422381f13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422381f13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22381f1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422381f1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4234d016a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4234d016a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422381f233_1_13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422381f233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348075fe4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8075fe4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422381f233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422381f23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422381f233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422381f233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422381f233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422381f233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22381f233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22381f233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4234d016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4234d016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158ac6c70e_2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58ac6c70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34" name="Shape 34"/>
        <p:cNvGrpSpPr/>
        <p:nvPr/>
      </p:nvGrpSpPr>
      <p:grpSpPr>
        <a:xfrm>
          <a:off x="0" y="0"/>
          <a:ext cx="0" cy="0"/>
          <a:chOff x="0" y="0"/>
          <a:chExt cx="0" cy="0"/>
        </a:xfrm>
      </p:grpSpPr>
      <p:sp>
        <p:nvSpPr>
          <p:cNvPr id="35" name="Google Shape;35;p9"/>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6" name="Google Shape;36;p9"/>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 name="Google Shape;3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8" name="Shape 38"/>
        <p:cNvGrpSpPr/>
        <p:nvPr/>
      </p:nvGrpSpPr>
      <p:grpSpPr>
        <a:xfrm>
          <a:off x="0" y="0"/>
          <a:ext cx="0" cy="0"/>
          <a:chOff x="0" y="0"/>
          <a:chExt cx="0" cy="0"/>
        </a:xfrm>
      </p:grpSpPr>
      <p:sp>
        <p:nvSpPr>
          <p:cNvPr id="39" name="Google Shape;39;p10"/>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0" name="Google Shape;4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sp>
        <p:nvSpPr>
          <p:cNvPr id="42" name="Google Shape;42;p11"/>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 name="Google Shape;43;p11"/>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4" name="Google Shape;44;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5" name="Shape 45"/>
        <p:cNvGrpSpPr/>
        <p:nvPr/>
      </p:nvGrpSpPr>
      <p:grpSpPr>
        <a:xfrm>
          <a:off x="0" y="0"/>
          <a:ext cx="0" cy="0"/>
          <a:chOff x="0" y="0"/>
          <a:chExt cx="0" cy="0"/>
        </a:xfrm>
      </p:grpSpPr>
      <p:sp>
        <p:nvSpPr>
          <p:cNvPr id="46" name="Google Shape;46;p12"/>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12"/>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8" name="Google Shape;48;p12"/>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53" name="Shape 53"/>
        <p:cNvGrpSpPr/>
        <p:nvPr/>
      </p:nvGrpSpPr>
      <p:grpSpPr>
        <a:xfrm>
          <a:off x="0" y="0"/>
          <a:ext cx="0" cy="0"/>
          <a:chOff x="0" y="0"/>
          <a:chExt cx="0" cy="0"/>
        </a:xfrm>
      </p:grpSpPr>
      <p:sp>
        <p:nvSpPr>
          <p:cNvPr id="54" name="Google Shape;54;p14"/>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5" name="Google Shape;55;p14"/>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6" name="Google Shape;56;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57" name="Shape 57"/>
        <p:cNvGrpSpPr/>
        <p:nvPr/>
      </p:nvGrpSpPr>
      <p:grpSpPr>
        <a:xfrm>
          <a:off x="0" y="0"/>
          <a:ext cx="0" cy="0"/>
          <a:chOff x="0" y="0"/>
          <a:chExt cx="0" cy="0"/>
        </a:xfrm>
      </p:grpSpPr>
      <p:sp>
        <p:nvSpPr>
          <p:cNvPr id="58" name="Google Shape;58;p15"/>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9" name="Google Shape;5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6"/>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3" name="Google Shape;63;p16"/>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4" name="Google Shape;64;p16"/>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66" name="Shape 66"/>
        <p:cNvGrpSpPr/>
        <p:nvPr/>
      </p:nvGrpSpPr>
      <p:grpSpPr>
        <a:xfrm>
          <a:off x="0" y="0"/>
          <a:ext cx="0" cy="0"/>
          <a:chOff x="0" y="0"/>
          <a:chExt cx="0" cy="0"/>
        </a:xfrm>
      </p:grpSpPr>
      <p:sp>
        <p:nvSpPr>
          <p:cNvPr id="67" name="Google Shape;67;p17"/>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None/>
              <a:defRPr/>
            </a:lvl1pPr>
          </a:lstStyle>
          <a:p/>
        </p:txBody>
      </p:sp>
      <p:sp>
        <p:nvSpPr>
          <p:cNvPr id="68" name="Google Shape;68;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9" name="Shape 69"/>
        <p:cNvGrpSpPr/>
        <p:nvPr/>
      </p:nvGrpSpPr>
      <p:grpSpPr>
        <a:xfrm>
          <a:off x="0" y="0"/>
          <a:ext cx="0" cy="0"/>
          <a:chOff x="0" y="0"/>
          <a:chExt cx="0" cy="0"/>
        </a:xfrm>
      </p:grpSpPr>
      <p:sp>
        <p:nvSpPr>
          <p:cNvPr id="70" name="Google Shape;70;p1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1" name="Google Shape;71;p18"/>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3" name="Shape 73"/>
        <p:cNvGrpSpPr/>
        <p:nvPr/>
      </p:nvGrpSpPr>
      <p:grpSpPr>
        <a:xfrm>
          <a:off x="0" y="0"/>
          <a:ext cx="0" cy="0"/>
          <a:chOff x="0" y="0"/>
          <a:chExt cx="0" cy="0"/>
        </a:xfrm>
      </p:grpSpPr>
      <p:sp>
        <p:nvSpPr>
          <p:cNvPr id="74" name="Google Shape;74;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slideLayout" Target="../slideLayouts/slideLayout9.xml"/><Relationship Id="rId4" Type="http://schemas.openxmlformats.org/officeDocument/2006/relationships/slideLayout" Target="../slideLayouts/slideLayout10.xml"/><Relationship Id="rId11" Type="http://schemas.openxmlformats.org/officeDocument/2006/relationships/slideLayout" Target="../slideLayouts/slideLayout17.xml"/><Relationship Id="rId10" Type="http://schemas.openxmlformats.org/officeDocument/2006/relationships/slideLayout" Target="../slideLayouts/slideLayout16.xml"/><Relationship Id="rId12" Type="http://schemas.openxmlformats.org/officeDocument/2006/relationships/theme" Target="../theme/theme3.xml"/><Relationship Id="rId9" Type="http://schemas.openxmlformats.org/officeDocument/2006/relationships/slideLayout" Target="../slideLayouts/slideLayout15.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30" name="Shape 30"/>
        <p:cNvGrpSpPr/>
        <p:nvPr/>
      </p:nvGrpSpPr>
      <p:grpSpPr>
        <a:xfrm>
          <a:off x="0" y="0"/>
          <a:ext cx="0" cy="0"/>
          <a:chOff x="0" y="0"/>
          <a:chExt cx="0" cy="0"/>
        </a:xfrm>
      </p:grpSpPr>
      <p:sp>
        <p:nvSpPr>
          <p:cNvPr id="31" name="Google Shape;31;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2" name="Google Shape;32;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hyperlink" Target="https://www.fragil.org/" TargetMode="External"/><Relationship Id="rId5" Type="http://schemas.openxmlformats.org/officeDocument/2006/relationships/hyperlink" Target="https://www.fragil.org/category/fragil-en-ac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hyperlink" Target="http://www.informaction.info/image-projet-de-societe-charte-de-munich-24-novembre-1971-droits-et-devoirs-du-journalist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fragil.org/faire-intervenir-fragil/" TargetMode="External"/><Relationship Id="rId4" Type="http://schemas.openxmlformats.org/officeDocument/2006/relationships/hyperlink" Target="https://twitter.com/educmedias?lang=fr" TargetMode="External"/><Relationship Id="rId5" Type="http://schemas.openxmlformats.org/officeDocument/2006/relationships/image" Target="../media/image7.jpg"/><Relationship Id="rId6"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pic>
        <p:nvPicPr>
          <p:cNvPr id="79" name="Google Shape;79;p20"/>
          <p:cNvPicPr preferRelativeResize="0"/>
          <p:nvPr/>
        </p:nvPicPr>
        <p:blipFill>
          <a:blip r:embed="rId3">
            <a:alphaModFix/>
          </a:blip>
          <a:stretch>
            <a:fillRect/>
          </a:stretch>
        </p:blipFill>
        <p:spPr>
          <a:xfrm>
            <a:off x="7500424" y="3115650"/>
            <a:ext cx="1255851" cy="1781750"/>
          </a:xfrm>
          <a:prstGeom prst="rect">
            <a:avLst/>
          </a:prstGeom>
          <a:noFill/>
          <a:ln>
            <a:noFill/>
          </a:ln>
        </p:spPr>
      </p:pic>
      <p:sp>
        <p:nvSpPr>
          <p:cNvPr id="80" name="Google Shape;80;p20"/>
          <p:cNvSpPr txBox="1"/>
          <p:nvPr/>
        </p:nvSpPr>
        <p:spPr>
          <a:xfrm>
            <a:off x="671250" y="1251525"/>
            <a:ext cx="7801500" cy="189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3600"/>
          </a:p>
          <a:p>
            <a:pPr indent="0" lvl="0" marL="0" rtl="0" algn="ctr">
              <a:spcBef>
                <a:spcPts val="0"/>
              </a:spcBef>
              <a:spcAft>
                <a:spcPts val="0"/>
              </a:spcAft>
              <a:buNone/>
            </a:pPr>
            <a:r>
              <a:rPr b="1" lang="fr" sz="3600"/>
              <a:t>L’écriture journalistique</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pic>
        <p:nvPicPr>
          <p:cNvPr id="85" name="Google Shape;85;p21"/>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86" name="Google Shape;86;p21"/>
          <p:cNvSpPr txBox="1"/>
          <p:nvPr>
            <p:ph type="ctrTitle"/>
          </p:nvPr>
        </p:nvSpPr>
        <p:spPr>
          <a:xfrm>
            <a:off x="269825" y="1637350"/>
            <a:ext cx="8520600" cy="3038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rgbClr val="000000"/>
              </a:buClr>
              <a:buSzPts val="1100"/>
              <a:buFont typeface="Arial"/>
              <a:buNone/>
            </a:pPr>
            <a:r>
              <a:rPr b="1" lang="fr" sz="1300"/>
              <a:t>Médias, Culture, Éducation</a:t>
            </a:r>
            <a:endParaRPr b="1" sz="1300"/>
          </a:p>
          <a:p>
            <a:pPr indent="0" lvl="0" marL="0" rtl="0" algn="l">
              <a:lnSpc>
                <a:spcPct val="115000"/>
              </a:lnSpc>
              <a:spcBef>
                <a:spcPts val="400"/>
              </a:spcBef>
              <a:spcAft>
                <a:spcPts val="0"/>
              </a:spcAft>
              <a:buClr>
                <a:srgbClr val="000000"/>
              </a:buClr>
              <a:buSzPts val="1100"/>
              <a:buFont typeface="Arial"/>
              <a:buNone/>
            </a:pPr>
            <a:r>
              <a:rPr lang="fr" sz="1100"/>
              <a:t>Fragil se positionne depuis sa création en 2002 à la croisée de plusieurs dimensions : Médias, Culture et Éducation. A l’origine média culturel et social créé dans la métropole nantaise dans le style Do It Yourself, Fragil accompagne également aujourd’hui des projets d’éducation aux médias et aux pratiques numériques à dimension régionale.</a:t>
            </a:r>
            <a:endParaRPr sz="1100"/>
          </a:p>
          <a:p>
            <a:pPr indent="0" lvl="0" marL="0" rtl="0" algn="just">
              <a:lnSpc>
                <a:spcPct val="120000"/>
              </a:lnSpc>
              <a:spcBef>
                <a:spcPts val="0"/>
              </a:spcBef>
              <a:spcAft>
                <a:spcPts val="0"/>
              </a:spcAft>
              <a:buClr>
                <a:srgbClr val="000000"/>
              </a:buClr>
              <a:buSzPts val="1100"/>
              <a:buFont typeface="Arial"/>
              <a:buNone/>
            </a:pPr>
            <a:r>
              <a:t/>
            </a:r>
            <a:endParaRPr b="1" sz="1100"/>
          </a:p>
          <a:p>
            <a:pPr indent="0" lvl="0" marL="0" rtl="0" algn="just">
              <a:lnSpc>
                <a:spcPct val="120000"/>
              </a:lnSpc>
              <a:spcBef>
                <a:spcPts val="0"/>
              </a:spcBef>
              <a:spcAft>
                <a:spcPts val="0"/>
              </a:spcAft>
              <a:buClr>
                <a:srgbClr val="000000"/>
              </a:buClr>
              <a:buSzPts val="1100"/>
              <a:buFont typeface="Arial"/>
              <a:buNone/>
            </a:pPr>
            <a:r>
              <a:rPr b="1" lang="fr" sz="1100"/>
              <a:t>Fragil c’est :</a:t>
            </a:r>
            <a:endParaRPr b="1" sz="1100"/>
          </a:p>
          <a:p>
            <a:pPr indent="-298450" lvl="0" marL="457200" rtl="0" algn="l">
              <a:lnSpc>
                <a:spcPct val="115000"/>
              </a:lnSpc>
              <a:spcBef>
                <a:spcPts val="0"/>
              </a:spcBef>
              <a:spcAft>
                <a:spcPts val="0"/>
              </a:spcAft>
              <a:buSzPts val="1100"/>
              <a:buChar char="●"/>
            </a:pPr>
            <a:r>
              <a:rPr lang="fr" sz="1100"/>
              <a:t>la publication d’un </a:t>
            </a:r>
            <a:r>
              <a:rPr lang="fr" sz="1100" u="sng">
                <a:solidFill>
                  <a:schemeClr val="hlink"/>
                </a:solidFill>
                <a:hlinkClick r:id="rId4"/>
              </a:rPr>
              <a:t>magazine en ligne</a:t>
            </a:r>
            <a:r>
              <a:rPr lang="fr" sz="1100"/>
              <a:t> et la production de projets éditoriaux grâce à des citoyens-médias,</a:t>
            </a:r>
            <a:endParaRPr sz="1100"/>
          </a:p>
          <a:p>
            <a:pPr indent="-298450" lvl="0" marL="457200" rtl="0" algn="l">
              <a:lnSpc>
                <a:spcPct val="115000"/>
              </a:lnSpc>
              <a:spcBef>
                <a:spcPts val="0"/>
              </a:spcBef>
              <a:spcAft>
                <a:spcPts val="0"/>
              </a:spcAft>
              <a:buSzPts val="1100"/>
              <a:buChar char="●"/>
            </a:pPr>
            <a:r>
              <a:rPr lang="fr" sz="1100"/>
              <a:t>la conception et l’animation d’actions d’</a:t>
            </a:r>
            <a:r>
              <a:rPr lang="fr" sz="1100" u="sng">
                <a:solidFill>
                  <a:schemeClr val="hlink"/>
                </a:solidFill>
                <a:hlinkClick r:id="rId5"/>
              </a:rPr>
              <a:t>éducation aux médias</a:t>
            </a:r>
            <a:r>
              <a:rPr lang="fr" sz="1100"/>
              <a:t> et aux pratiques numériques.</a:t>
            </a:r>
            <a:endParaRPr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a:p>
        </p:txBody>
      </p:sp>
      <p:sp>
        <p:nvSpPr>
          <p:cNvPr id="87" name="Google Shape;87;p21"/>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Présentation de Fragil</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pic>
        <p:nvPicPr>
          <p:cNvPr id="92" name="Google Shape;92;p22"/>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93" name="Google Shape;93;p22"/>
          <p:cNvSpPr txBox="1"/>
          <p:nvPr>
            <p:ph type="ctrTitle"/>
          </p:nvPr>
        </p:nvSpPr>
        <p:spPr>
          <a:xfrm>
            <a:off x="269825" y="2134950"/>
            <a:ext cx="8520600" cy="1035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fr" sz="2400"/>
              <a:t>Quelle définition donneriez-vous du journalisme ?</a:t>
            </a:r>
            <a:endParaRPr b="1" sz="2400"/>
          </a:p>
          <a:p>
            <a:pPr indent="0" lvl="0" marL="0" rtl="0" algn="ctr">
              <a:lnSpc>
                <a:spcPct val="115000"/>
              </a:lnSpc>
              <a:spcBef>
                <a:spcPts val="0"/>
              </a:spcBef>
              <a:spcAft>
                <a:spcPts val="0"/>
              </a:spcAft>
              <a:buNone/>
            </a:pPr>
            <a:r>
              <a:rPr b="1" lang="fr" sz="2400"/>
              <a:t>Et du journaliste ?</a:t>
            </a:r>
            <a:endParaRPr b="1" sz="2400"/>
          </a:p>
          <a:p>
            <a:pPr indent="0" lvl="0" marL="0" rtl="0" algn="l">
              <a:lnSpc>
                <a:spcPct val="115000"/>
              </a:lnSpc>
              <a:spcBef>
                <a:spcPts val="0"/>
              </a:spcBef>
              <a:spcAft>
                <a:spcPts val="0"/>
              </a:spcAft>
              <a:buNone/>
            </a:pPr>
            <a:r>
              <a:t/>
            </a:r>
            <a:endParaRPr sz="2400"/>
          </a:p>
        </p:txBody>
      </p:sp>
      <p:sp>
        <p:nvSpPr>
          <p:cNvPr id="94" name="Google Shape;94;p22"/>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Le journalisme</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23"/>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00" name="Google Shape;100;p23"/>
          <p:cNvSpPr txBox="1"/>
          <p:nvPr>
            <p:ph type="ctrTitle"/>
          </p:nvPr>
        </p:nvSpPr>
        <p:spPr>
          <a:xfrm>
            <a:off x="258150" y="1468850"/>
            <a:ext cx="8520600" cy="392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Journalisme</a:t>
            </a:r>
            <a:r>
              <a:rPr b="1" lang="fr" sz="2400"/>
              <a:t> </a:t>
            </a:r>
            <a:r>
              <a:rPr b="1" lang="fr" sz="900"/>
              <a:t>(selon le Larousse)</a:t>
            </a:r>
            <a:r>
              <a:rPr b="1" lang="fr" sz="1400"/>
              <a:t> : </a:t>
            </a:r>
            <a:endParaRPr b="1" sz="1400"/>
          </a:p>
          <a:p>
            <a:pPr indent="0" lvl="0" marL="0" rtl="0" algn="l">
              <a:lnSpc>
                <a:spcPct val="115000"/>
              </a:lnSpc>
              <a:spcBef>
                <a:spcPts val="0"/>
              </a:spcBef>
              <a:spcAft>
                <a:spcPts val="0"/>
              </a:spcAft>
              <a:buNone/>
            </a:pPr>
            <a:r>
              <a:rPr lang="fr" sz="1100"/>
              <a:t>Ensemble des activités se rapportant à la rédaction d'un journal ou à tout autre organe de presse écrite ou audiovisuelle (collecte, sélection, mise en forme de l'information) </a:t>
            </a:r>
            <a:endParaRPr sz="1100"/>
          </a:p>
          <a:p>
            <a:pPr indent="0" lvl="0" marL="0" rtl="0" algn="l">
              <a:lnSpc>
                <a:spcPct val="115000"/>
              </a:lnSpc>
              <a:spcBef>
                <a:spcPts val="0"/>
              </a:spcBef>
              <a:spcAft>
                <a:spcPts val="0"/>
              </a:spcAft>
              <a:buNone/>
            </a:pPr>
            <a:r>
              <a:rPr lang="fr" sz="1100"/>
              <a:t>Manière d'écrire, de présenter les événements, propre aux journalistes.</a:t>
            </a:r>
            <a:endParaRPr sz="1100"/>
          </a:p>
          <a:p>
            <a:pPr indent="0" lvl="0" marL="0" rtl="0" algn="ctr">
              <a:lnSpc>
                <a:spcPct val="115000"/>
              </a:lnSpc>
              <a:spcBef>
                <a:spcPts val="0"/>
              </a:spcBef>
              <a:spcAft>
                <a:spcPts val="0"/>
              </a:spcAft>
              <a:buNone/>
            </a:pPr>
            <a:r>
              <a:t/>
            </a:r>
            <a:endParaRPr sz="1000"/>
          </a:p>
          <a:p>
            <a:pPr indent="0" lvl="0" marL="0" rtl="0" algn="l">
              <a:lnSpc>
                <a:spcPct val="115000"/>
              </a:lnSpc>
              <a:spcBef>
                <a:spcPts val="0"/>
              </a:spcBef>
              <a:spcAft>
                <a:spcPts val="0"/>
              </a:spcAft>
              <a:buNone/>
            </a:pPr>
            <a:r>
              <a:rPr b="1" lang="fr" sz="1400"/>
              <a:t>Journaliste : </a:t>
            </a:r>
            <a:endParaRPr b="1" sz="1400"/>
          </a:p>
          <a:p>
            <a:pPr indent="0" lvl="0" marL="0" rtl="0" algn="l">
              <a:lnSpc>
                <a:spcPct val="115000"/>
              </a:lnSpc>
              <a:spcBef>
                <a:spcPts val="0"/>
              </a:spcBef>
              <a:spcAft>
                <a:spcPts val="0"/>
              </a:spcAft>
              <a:buNone/>
            </a:pPr>
            <a:r>
              <a:rPr lang="fr" sz="1100"/>
              <a:t>Personne qui a pour occupation principale, régulière et rétribuée, l'exercice du journalisme dans un ou plusieurs organes de presse écrite ou audiovisuelle. (Titulaire de la carte d'identité professionnelle, tout journaliste peut se prévaloir de la clause de conscience.) </a:t>
            </a:r>
            <a:endParaRPr sz="1100"/>
          </a:p>
          <a:p>
            <a:pPr indent="0" lvl="0" marL="0" rtl="0" algn="l">
              <a:lnSpc>
                <a:spcPct val="115000"/>
              </a:lnSpc>
              <a:spcBef>
                <a:spcPts val="0"/>
              </a:spcBef>
              <a:spcAft>
                <a:spcPts val="0"/>
              </a:spcAft>
              <a:buNone/>
            </a:pPr>
            <a:r>
              <a:rPr b="1" lang="fr" sz="900"/>
              <a:t>(Le Larousse)</a:t>
            </a:r>
            <a:endParaRPr b="1" sz="900"/>
          </a:p>
          <a:p>
            <a:pPr indent="0" lvl="0" marL="0" rtl="0" algn="l">
              <a:lnSpc>
                <a:spcPct val="115000"/>
              </a:lnSpc>
              <a:spcBef>
                <a:spcPts val="0"/>
              </a:spcBef>
              <a:spcAft>
                <a:spcPts val="0"/>
              </a:spcAft>
              <a:buNone/>
            </a:pPr>
            <a:r>
              <a:t/>
            </a:r>
            <a:endParaRPr b="1" sz="900"/>
          </a:p>
          <a:p>
            <a:pPr indent="0" lvl="0" marL="0" rtl="0" algn="l">
              <a:lnSpc>
                <a:spcPct val="115000"/>
              </a:lnSpc>
              <a:spcBef>
                <a:spcPts val="0"/>
              </a:spcBef>
              <a:spcAft>
                <a:spcPts val="0"/>
              </a:spcAft>
              <a:buClr>
                <a:schemeClr val="dk1"/>
              </a:buClr>
              <a:buSzPts val="1100"/>
              <a:buFont typeface="Arial"/>
              <a:buNone/>
            </a:pPr>
            <a:r>
              <a:rPr lang="fr" sz="1100"/>
              <a:t>Un journaliste est une personne qui recueille, écrit ou distribue des informations.</a:t>
            </a:r>
            <a:endParaRPr sz="1100"/>
          </a:p>
          <a:p>
            <a:pPr indent="0" lvl="0" marL="0" rtl="0" algn="l">
              <a:lnSpc>
                <a:spcPct val="115000"/>
              </a:lnSpc>
              <a:spcBef>
                <a:spcPts val="0"/>
              </a:spcBef>
              <a:spcAft>
                <a:spcPts val="0"/>
              </a:spcAft>
              <a:buClr>
                <a:schemeClr val="dk1"/>
              </a:buClr>
              <a:buSzPts val="1100"/>
              <a:buFont typeface="Arial"/>
              <a:buNone/>
            </a:pPr>
            <a:r>
              <a:rPr b="1" lang="fr" sz="900"/>
              <a:t>( Wikipédia)</a:t>
            </a:r>
            <a:endParaRPr b="1" sz="900"/>
          </a:p>
          <a:p>
            <a:pPr indent="0" lvl="0" marL="0" rtl="0" algn="l">
              <a:lnSpc>
                <a:spcPct val="115000"/>
              </a:lnSpc>
              <a:spcBef>
                <a:spcPts val="0"/>
              </a:spcBef>
              <a:spcAft>
                <a:spcPts val="0"/>
              </a:spcAft>
              <a:buNone/>
            </a:pPr>
            <a:r>
              <a:t/>
            </a:r>
            <a:endParaRPr sz="1000"/>
          </a:p>
          <a:p>
            <a:pPr indent="0" lvl="0" marL="0" rtl="0" algn="l">
              <a:lnSpc>
                <a:spcPct val="115000"/>
              </a:lnSpc>
              <a:spcBef>
                <a:spcPts val="0"/>
              </a:spcBef>
              <a:spcAft>
                <a:spcPts val="0"/>
              </a:spcAft>
              <a:buClr>
                <a:schemeClr val="dk1"/>
              </a:buClr>
              <a:buSzPts val="1100"/>
              <a:buFont typeface="Arial"/>
              <a:buNone/>
            </a:pPr>
            <a:r>
              <a:rPr b="1" lang="fr" sz="1400"/>
              <a:t>La charte de déontologie des journalistes</a:t>
            </a:r>
            <a:endParaRPr b="1" sz="1400"/>
          </a:p>
          <a:p>
            <a:pPr indent="0" lvl="0" marL="0" rtl="0" algn="l">
              <a:lnSpc>
                <a:spcPct val="115000"/>
              </a:lnSpc>
              <a:spcBef>
                <a:spcPts val="0"/>
              </a:spcBef>
              <a:spcAft>
                <a:spcPts val="0"/>
              </a:spcAft>
              <a:buClr>
                <a:schemeClr val="dk1"/>
              </a:buClr>
              <a:buSzPts val="1100"/>
              <a:buFont typeface="Arial"/>
              <a:buNone/>
            </a:pPr>
            <a:r>
              <a:rPr lang="fr" sz="1100"/>
              <a:t>La charte de Munich promulgué en novembre 1971</a:t>
            </a:r>
            <a:endParaRPr sz="1100"/>
          </a:p>
          <a:p>
            <a:pPr indent="0" lvl="0" marL="0" rtl="0" algn="l">
              <a:lnSpc>
                <a:spcPct val="115000"/>
              </a:lnSpc>
              <a:spcBef>
                <a:spcPts val="0"/>
              </a:spcBef>
              <a:spcAft>
                <a:spcPts val="0"/>
              </a:spcAft>
              <a:buClr>
                <a:schemeClr val="dk1"/>
              </a:buClr>
              <a:buSzPts val="1100"/>
              <a:buFont typeface="Arial"/>
              <a:buNone/>
            </a:pPr>
            <a:r>
              <a:rPr lang="fr" sz="1100"/>
              <a:t>Dix devoirs et cinq droits </a:t>
            </a:r>
            <a:r>
              <a:rPr lang="fr" sz="1100" u="sng">
                <a:solidFill>
                  <a:schemeClr val="accent5"/>
                </a:solidFill>
                <a:hlinkClick r:id="rId4"/>
              </a:rPr>
              <a:t>http://www.informaction.info/image-projet-de-societe-charte-de-munich-24-novembre-1971-droits-et-devoirs-du-journaliste</a:t>
            </a:r>
            <a:endParaRPr sz="11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2400"/>
          </a:p>
        </p:txBody>
      </p:sp>
      <p:sp>
        <p:nvSpPr>
          <p:cNvPr id="101" name="Google Shape;101;p23"/>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Le journalisme</a:t>
            </a:r>
            <a:endParaRPr b="1" sz="3600">
              <a:solidFill>
                <a:srgbClr val="FFFFFF"/>
              </a:solidFill>
            </a:endParaRPr>
          </a:p>
          <a:p>
            <a:pPr indent="0" lvl="0" marL="0" rtl="0" algn="l">
              <a:spcBef>
                <a:spcPts val="0"/>
              </a:spcBef>
              <a:spcAft>
                <a:spcPts val="0"/>
              </a:spcAft>
              <a:buNone/>
            </a:pPr>
            <a:r>
              <a:t/>
            </a:r>
            <a:endParaRPr b="1" sz="36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id="106" name="Google Shape;106;p24"/>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07" name="Google Shape;107;p24"/>
          <p:cNvSpPr txBox="1"/>
          <p:nvPr>
            <p:ph type="ctrTitle"/>
          </p:nvPr>
        </p:nvSpPr>
        <p:spPr>
          <a:xfrm>
            <a:off x="269825" y="1637350"/>
            <a:ext cx="8520600" cy="298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Les fondamentaux</a:t>
            </a:r>
            <a:endParaRPr b="1" sz="1400"/>
          </a:p>
          <a:p>
            <a:pPr indent="0" lvl="0" marL="0" rtl="0" algn="l">
              <a:lnSpc>
                <a:spcPct val="115000"/>
              </a:lnSpc>
              <a:spcBef>
                <a:spcPts val="0"/>
              </a:spcBef>
              <a:spcAft>
                <a:spcPts val="0"/>
              </a:spcAft>
              <a:buNone/>
            </a:pPr>
            <a:r>
              <a:rPr lang="fr" sz="1400"/>
              <a:t>Le journaliste identifie, récolte, source, vérifie, travaille et diffuse une information</a:t>
            </a:r>
            <a:endParaRPr sz="1400"/>
          </a:p>
          <a:p>
            <a:pPr indent="0" lvl="0" marL="0" rtl="0" algn="l">
              <a:spcBef>
                <a:spcPts val="600"/>
              </a:spcBef>
              <a:spcAft>
                <a:spcPts val="0"/>
              </a:spcAft>
              <a:buNone/>
            </a:pPr>
            <a:r>
              <a:t/>
            </a:r>
            <a:endParaRPr sz="1400"/>
          </a:p>
          <a:p>
            <a:pPr indent="0" lvl="0" marL="0" rtl="0" algn="l">
              <a:lnSpc>
                <a:spcPct val="115000"/>
              </a:lnSpc>
              <a:spcBef>
                <a:spcPts val="0"/>
              </a:spcBef>
              <a:spcAft>
                <a:spcPts val="0"/>
              </a:spcAft>
              <a:buClr>
                <a:schemeClr val="dk1"/>
              </a:buClr>
              <a:buSzPts val="1100"/>
              <a:buFont typeface="Arial"/>
              <a:buNone/>
            </a:pPr>
            <a:r>
              <a:rPr b="1" lang="fr" sz="1400"/>
              <a:t>Six questions clés</a:t>
            </a:r>
            <a:endParaRPr b="1" sz="1400"/>
          </a:p>
          <a:p>
            <a:pPr indent="0" lvl="0" marL="0" rtl="0" algn="l">
              <a:lnSpc>
                <a:spcPct val="115000"/>
              </a:lnSpc>
              <a:spcBef>
                <a:spcPts val="0"/>
              </a:spcBef>
              <a:spcAft>
                <a:spcPts val="0"/>
              </a:spcAft>
              <a:buClr>
                <a:schemeClr val="dk1"/>
              </a:buClr>
              <a:buSzPts val="1100"/>
              <a:buFont typeface="Arial"/>
              <a:buNone/>
            </a:pPr>
            <a:r>
              <a:rPr lang="fr" sz="1400"/>
              <a:t>. Qui ? (le sujet de l’information)</a:t>
            </a:r>
            <a:endParaRPr sz="1400"/>
          </a:p>
          <a:p>
            <a:pPr indent="0" lvl="0" marL="0" rtl="0" algn="l">
              <a:lnSpc>
                <a:spcPct val="115000"/>
              </a:lnSpc>
              <a:spcBef>
                <a:spcPts val="0"/>
              </a:spcBef>
              <a:spcAft>
                <a:spcPts val="0"/>
              </a:spcAft>
              <a:buClr>
                <a:schemeClr val="dk1"/>
              </a:buClr>
              <a:buSzPts val="1100"/>
              <a:buFont typeface="Arial"/>
              <a:buNone/>
            </a:pPr>
            <a:r>
              <a:rPr lang="fr" sz="1400"/>
              <a:t>. Quoi ? (l’action, le verbe de la phrase)</a:t>
            </a:r>
            <a:endParaRPr sz="1400"/>
          </a:p>
          <a:p>
            <a:pPr indent="0" lvl="0" marL="0" rtl="0" algn="l">
              <a:lnSpc>
                <a:spcPct val="115000"/>
              </a:lnSpc>
              <a:spcBef>
                <a:spcPts val="0"/>
              </a:spcBef>
              <a:spcAft>
                <a:spcPts val="0"/>
              </a:spcAft>
              <a:buClr>
                <a:schemeClr val="dk1"/>
              </a:buClr>
              <a:buSzPts val="1100"/>
              <a:buFont typeface="Arial"/>
              <a:buNone/>
            </a:pPr>
            <a:r>
              <a:rPr lang="fr" sz="1400"/>
              <a:t>. Où ? (le lieu de l’action)</a:t>
            </a:r>
            <a:endParaRPr sz="1400"/>
          </a:p>
          <a:p>
            <a:pPr indent="0" lvl="0" marL="0" rtl="0" algn="l">
              <a:lnSpc>
                <a:spcPct val="115000"/>
              </a:lnSpc>
              <a:spcBef>
                <a:spcPts val="0"/>
              </a:spcBef>
              <a:spcAft>
                <a:spcPts val="0"/>
              </a:spcAft>
              <a:buClr>
                <a:schemeClr val="dk1"/>
              </a:buClr>
              <a:buSzPts val="1100"/>
              <a:buFont typeface="Arial"/>
              <a:buNone/>
            </a:pPr>
            <a:r>
              <a:rPr lang="fr" sz="1400"/>
              <a:t>. Quand ? (le moment de l’action)</a:t>
            </a:r>
            <a:endParaRPr sz="1400"/>
          </a:p>
          <a:p>
            <a:pPr indent="0" lvl="0" marL="0" rtl="0" algn="l">
              <a:lnSpc>
                <a:spcPct val="115000"/>
              </a:lnSpc>
              <a:spcBef>
                <a:spcPts val="0"/>
              </a:spcBef>
              <a:spcAft>
                <a:spcPts val="0"/>
              </a:spcAft>
              <a:buClr>
                <a:schemeClr val="dk1"/>
              </a:buClr>
              <a:buSzPts val="1100"/>
              <a:buFont typeface="Arial"/>
              <a:buNone/>
            </a:pPr>
            <a:r>
              <a:rPr lang="fr" sz="1400"/>
              <a:t>. Comment ? (par quels moyens ? De quelle façon ?)</a:t>
            </a:r>
            <a:endParaRPr sz="1400"/>
          </a:p>
          <a:p>
            <a:pPr indent="0" lvl="0" marL="0" rtl="0" algn="l">
              <a:lnSpc>
                <a:spcPct val="115000"/>
              </a:lnSpc>
              <a:spcBef>
                <a:spcPts val="0"/>
              </a:spcBef>
              <a:spcAft>
                <a:spcPts val="0"/>
              </a:spcAft>
              <a:buClr>
                <a:schemeClr val="dk1"/>
              </a:buClr>
              <a:buSzPts val="1100"/>
              <a:buFont typeface="Arial"/>
              <a:buNone/>
            </a:pPr>
            <a:r>
              <a:rPr lang="fr" sz="1400"/>
              <a:t>. Pourquoi ? (les causes, les objectifs, les raisons du fait relaté)</a:t>
            </a:r>
            <a:endParaRPr sz="1400"/>
          </a:p>
          <a:p>
            <a:pPr indent="0" lvl="0" marL="0" rtl="0" algn="l">
              <a:lnSpc>
                <a:spcPct val="115000"/>
              </a:lnSpc>
              <a:spcBef>
                <a:spcPts val="0"/>
              </a:spcBef>
              <a:spcAft>
                <a:spcPts val="0"/>
              </a:spcAft>
              <a:buNone/>
            </a:pPr>
            <a:r>
              <a:rPr i="1" lang="fr" sz="1100"/>
              <a:t>les 5W et les 2H (Who, What, Where, When, Why - How, How much)</a:t>
            </a:r>
            <a:endParaRPr i="1"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Clr>
                <a:schemeClr val="dk1"/>
              </a:buClr>
              <a:buSzPts val="1100"/>
              <a:buFont typeface="Arial"/>
              <a:buNone/>
            </a:pPr>
            <a:r>
              <a:rPr b="1" lang="fr" sz="1400"/>
              <a:t>		</a:t>
            </a:r>
            <a:endParaRPr b="1" sz="14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sp>
        <p:nvSpPr>
          <p:cNvPr id="108" name="Google Shape;108;p24"/>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Le journalisme</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pic>
        <p:nvPicPr>
          <p:cNvPr id="113" name="Google Shape;113;p25"/>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14" name="Google Shape;114;p25"/>
          <p:cNvSpPr txBox="1"/>
          <p:nvPr/>
        </p:nvSpPr>
        <p:spPr>
          <a:xfrm>
            <a:off x="962900" y="173825"/>
            <a:ext cx="7422300" cy="13509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Comment fabrique-t-on une information ?</a:t>
            </a:r>
            <a:endParaRPr b="1" sz="3600">
              <a:solidFill>
                <a:srgbClr val="FFFFFF"/>
              </a:solidFill>
            </a:endParaRPr>
          </a:p>
        </p:txBody>
      </p:sp>
      <p:sp>
        <p:nvSpPr>
          <p:cNvPr id="115" name="Google Shape;115;p25"/>
          <p:cNvSpPr txBox="1"/>
          <p:nvPr/>
        </p:nvSpPr>
        <p:spPr>
          <a:xfrm>
            <a:off x="962900" y="1975500"/>
            <a:ext cx="11766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Faits  </a:t>
            </a:r>
            <a:endParaRPr b="1"/>
          </a:p>
        </p:txBody>
      </p:sp>
      <p:sp>
        <p:nvSpPr>
          <p:cNvPr id="116" name="Google Shape;116;p25"/>
          <p:cNvSpPr txBox="1"/>
          <p:nvPr/>
        </p:nvSpPr>
        <p:spPr>
          <a:xfrm>
            <a:off x="962900" y="2522300"/>
            <a:ext cx="10350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Sources  </a:t>
            </a:r>
            <a:endParaRPr b="1"/>
          </a:p>
        </p:txBody>
      </p:sp>
      <p:sp>
        <p:nvSpPr>
          <p:cNvPr id="117" name="Google Shape;117;p25"/>
          <p:cNvSpPr txBox="1"/>
          <p:nvPr/>
        </p:nvSpPr>
        <p:spPr>
          <a:xfrm>
            <a:off x="962900" y="3688000"/>
            <a:ext cx="9270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Angle</a:t>
            </a:r>
            <a:endParaRPr b="1"/>
          </a:p>
          <a:p>
            <a:pPr indent="0" lvl="0" marL="0" rtl="0" algn="l">
              <a:spcBef>
                <a:spcPts val="0"/>
              </a:spcBef>
              <a:spcAft>
                <a:spcPts val="0"/>
              </a:spcAft>
              <a:buNone/>
            </a:pPr>
            <a:r>
              <a:t/>
            </a:r>
            <a:endParaRPr b="1"/>
          </a:p>
        </p:txBody>
      </p:sp>
      <p:sp>
        <p:nvSpPr>
          <p:cNvPr id="118" name="Google Shape;118;p25"/>
          <p:cNvSpPr txBox="1"/>
          <p:nvPr/>
        </p:nvSpPr>
        <p:spPr>
          <a:xfrm>
            <a:off x="962900" y="4240800"/>
            <a:ext cx="13440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Information</a:t>
            </a:r>
            <a:endParaRPr b="1"/>
          </a:p>
          <a:p>
            <a:pPr indent="0" lvl="0" marL="0" rtl="0" algn="l">
              <a:spcBef>
                <a:spcPts val="0"/>
              </a:spcBef>
              <a:spcAft>
                <a:spcPts val="0"/>
              </a:spcAft>
              <a:buNone/>
            </a:pPr>
            <a:r>
              <a:t/>
            </a:r>
            <a:endParaRPr b="1"/>
          </a:p>
        </p:txBody>
      </p:sp>
      <p:sp>
        <p:nvSpPr>
          <p:cNvPr id="119" name="Google Shape;119;p25"/>
          <p:cNvSpPr txBox="1"/>
          <p:nvPr/>
        </p:nvSpPr>
        <p:spPr>
          <a:xfrm>
            <a:off x="962900" y="3069100"/>
            <a:ext cx="11766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Journaliste</a:t>
            </a:r>
            <a:endParaRPr b="1"/>
          </a:p>
          <a:p>
            <a:pPr indent="0" lvl="0" marL="0" rtl="0" algn="l">
              <a:spcBef>
                <a:spcPts val="0"/>
              </a:spcBef>
              <a:spcAft>
                <a:spcPts val="0"/>
              </a:spcAft>
              <a:buNone/>
            </a:pPr>
            <a:r>
              <a:t/>
            </a:r>
            <a:endParaRPr b="1"/>
          </a:p>
        </p:txBody>
      </p:sp>
      <p:sp>
        <p:nvSpPr>
          <p:cNvPr id="120" name="Google Shape;120;p25"/>
          <p:cNvSpPr txBox="1"/>
          <p:nvPr/>
        </p:nvSpPr>
        <p:spPr>
          <a:xfrm>
            <a:off x="2154375" y="1975500"/>
            <a:ext cx="43350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Ce qui s’est passé</a:t>
            </a:r>
            <a:endParaRPr/>
          </a:p>
        </p:txBody>
      </p:sp>
      <p:sp>
        <p:nvSpPr>
          <p:cNvPr id="121" name="Google Shape;121;p25"/>
          <p:cNvSpPr txBox="1"/>
          <p:nvPr/>
        </p:nvSpPr>
        <p:spPr>
          <a:xfrm>
            <a:off x="2154375" y="2522300"/>
            <a:ext cx="54969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Les personnes / documents qui témoignent de ce qui s’est passé</a:t>
            </a:r>
            <a:endParaRPr/>
          </a:p>
        </p:txBody>
      </p:sp>
      <p:sp>
        <p:nvSpPr>
          <p:cNvPr id="122" name="Google Shape;122;p25"/>
          <p:cNvSpPr txBox="1"/>
          <p:nvPr/>
        </p:nvSpPr>
        <p:spPr>
          <a:xfrm>
            <a:off x="2154375" y="3688000"/>
            <a:ext cx="61917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La manière dont on va présenter les faits</a:t>
            </a:r>
            <a:endParaRPr/>
          </a:p>
          <a:p>
            <a:pPr indent="0" lvl="0" marL="0" rtl="0" algn="l">
              <a:spcBef>
                <a:spcPts val="0"/>
              </a:spcBef>
              <a:spcAft>
                <a:spcPts val="0"/>
              </a:spcAft>
              <a:buNone/>
            </a:pPr>
            <a:r>
              <a:t/>
            </a:r>
            <a:endParaRPr/>
          </a:p>
        </p:txBody>
      </p:sp>
      <p:sp>
        <p:nvSpPr>
          <p:cNvPr id="123" name="Google Shape;123;p25"/>
          <p:cNvSpPr txBox="1"/>
          <p:nvPr/>
        </p:nvSpPr>
        <p:spPr>
          <a:xfrm>
            <a:off x="2154375" y="4240800"/>
            <a:ext cx="57951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Les faits résumés, organisés et contextualisés</a:t>
            </a:r>
            <a:endParaRPr/>
          </a:p>
          <a:p>
            <a:pPr indent="0" lvl="0" marL="0" rtl="0" algn="l">
              <a:spcBef>
                <a:spcPts val="0"/>
              </a:spcBef>
              <a:spcAft>
                <a:spcPts val="0"/>
              </a:spcAft>
              <a:buNone/>
            </a:pPr>
            <a:r>
              <a:t/>
            </a:r>
            <a:endParaRPr/>
          </a:p>
        </p:txBody>
      </p:sp>
      <p:sp>
        <p:nvSpPr>
          <p:cNvPr id="124" name="Google Shape;124;p25"/>
          <p:cNvSpPr txBox="1"/>
          <p:nvPr/>
        </p:nvSpPr>
        <p:spPr>
          <a:xfrm>
            <a:off x="2154375" y="3069100"/>
            <a:ext cx="50745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La personne qui recueille les témoignages </a:t>
            </a:r>
            <a:endParaRPr/>
          </a:p>
          <a:p>
            <a:pPr indent="0" lvl="0" marL="0" rtl="0" algn="l">
              <a:spcBef>
                <a:spcPts val="0"/>
              </a:spcBef>
              <a:spcAft>
                <a:spcPts val="0"/>
              </a:spcAft>
              <a:buNone/>
            </a:pPr>
            <a:r>
              <a:t/>
            </a:r>
            <a:endParaRPr/>
          </a:p>
        </p:txBody>
      </p:sp>
      <p:cxnSp>
        <p:nvCxnSpPr>
          <p:cNvPr id="125" name="Google Shape;125;p25"/>
          <p:cNvCxnSpPr/>
          <p:nvPr/>
        </p:nvCxnSpPr>
        <p:spPr>
          <a:xfrm>
            <a:off x="733075" y="2179775"/>
            <a:ext cx="18000" cy="2265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p26"/>
          <p:cNvPicPr preferRelativeResize="0"/>
          <p:nvPr/>
        </p:nvPicPr>
        <p:blipFill rotWithShape="1">
          <a:blip r:embed="rId3">
            <a:alphaModFix/>
          </a:blip>
          <a:srcRect b="-61" l="0" r="0" t="11808"/>
          <a:stretch/>
        </p:blipFill>
        <p:spPr>
          <a:xfrm>
            <a:off x="1231075" y="0"/>
            <a:ext cx="6297976" cy="5143499"/>
          </a:xfrm>
          <a:prstGeom prst="rect">
            <a:avLst/>
          </a:prstGeom>
          <a:noFill/>
          <a:ln>
            <a:noFill/>
          </a:ln>
        </p:spPr>
      </p:pic>
      <p:sp>
        <p:nvSpPr>
          <p:cNvPr id="131" name="Google Shape;131;p26"/>
          <p:cNvSpPr/>
          <p:nvPr/>
        </p:nvSpPr>
        <p:spPr>
          <a:xfrm>
            <a:off x="3809275" y="214625"/>
            <a:ext cx="384600" cy="3846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6"/>
          <p:cNvSpPr txBox="1"/>
          <p:nvPr/>
        </p:nvSpPr>
        <p:spPr>
          <a:xfrm>
            <a:off x="3857425" y="214625"/>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1</a:t>
            </a:r>
            <a:endParaRPr b="1">
              <a:solidFill>
                <a:srgbClr val="FFFFFF"/>
              </a:solidFill>
            </a:endParaRPr>
          </a:p>
        </p:txBody>
      </p:sp>
      <p:sp>
        <p:nvSpPr>
          <p:cNvPr id="133" name="Google Shape;133;p26"/>
          <p:cNvSpPr/>
          <p:nvPr/>
        </p:nvSpPr>
        <p:spPr>
          <a:xfrm>
            <a:off x="2796325" y="902150"/>
            <a:ext cx="384600" cy="384600"/>
          </a:xfrm>
          <a:prstGeom prst="ellipse">
            <a:avLst/>
          </a:prstGeom>
          <a:solidFill>
            <a:srgbClr val="4A86E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6"/>
          <p:cNvSpPr txBox="1"/>
          <p:nvPr/>
        </p:nvSpPr>
        <p:spPr>
          <a:xfrm>
            <a:off x="2844475" y="902150"/>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2</a:t>
            </a:r>
            <a:endParaRPr b="1">
              <a:solidFill>
                <a:srgbClr val="FFFFFF"/>
              </a:solidFill>
            </a:endParaRPr>
          </a:p>
        </p:txBody>
      </p:sp>
      <p:sp>
        <p:nvSpPr>
          <p:cNvPr id="135" name="Google Shape;135;p26"/>
          <p:cNvSpPr/>
          <p:nvPr/>
        </p:nvSpPr>
        <p:spPr>
          <a:xfrm>
            <a:off x="4836775" y="3617750"/>
            <a:ext cx="384600" cy="384600"/>
          </a:xfrm>
          <a:prstGeom prst="ellipse">
            <a:avLst/>
          </a:prstGeom>
          <a:solidFill>
            <a:srgbClr val="00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6"/>
          <p:cNvSpPr txBox="1"/>
          <p:nvPr/>
        </p:nvSpPr>
        <p:spPr>
          <a:xfrm>
            <a:off x="4884925" y="3617750"/>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6</a:t>
            </a:r>
            <a:endParaRPr b="1">
              <a:solidFill>
                <a:srgbClr val="FFFFFF"/>
              </a:solidFill>
            </a:endParaRPr>
          </a:p>
        </p:txBody>
      </p:sp>
      <p:sp>
        <p:nvSpPr>
          <p:cNvPr id="137" name="Google Shape;137;p26"/>
          <p:cNvSpPr/>
          <p:nvPr/>
        </p:nvSpPr>
        <p:spPr>
          <a:xfrm>
            <a:off x="272575" y="3872859"/>
            <a:ext cx="354600" cy="210000"/>
          </a:xfrm>
          <a:prstGeom prst="ellipse">
            <a:avLst/>
          </a:prstGeom>
          <a:solidFill>
            <a:srgbClr val="93C47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26"/>
          <p:cNvSpPr txBox="1"/>
          <p:nvPr/>
        </p:nvSpPr>
        <p:spPr>
          <a:xfrm>
            <a:off x="316966" y="3872859"/>
            <a:ext cx="266100" cy="17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a:solidFill>
                  <a:srgbClr val="FFFFFF"/>
                </a:solidFill>
              </a:rPr>
              <a:t>3</a:t>
            </a:r>
            <a:endParaRPr b="1">
              <a:solidFill>
                <a:srgbClr val="FFFFFF"/>
              </a:solidFill>
            </a:endParaRPr>
          </a:p>
        </p:txBody>
      </p:sp>
      <p:sp>
        <p:nvSpPr>
          <p:cNvPr id="139" name="Google Shape;139;p26"/>
          <p:cNvSpPr/>
          <p:nvPr/>
        </p:nvSpPr>
        <p:spPr>
          <a:xfrm>
            <a:off x="7398750" y="4682100"/>
            <a:ext cx="384600" cy="384600"/>
          </a:xfrm>
          <a:prstGeom prst="ellipse">
            <a:avLst/>
          </a:prstGeom>
          <a:solidFill>
            <a:srgbClr val="43434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6"/>
          <p:cNvSpPr txBox="1"/>
          <p:nvPr/>
        </p:nvSpPr>
        <p:spPr>
          <a:xfrm>
            <a:off x="7446900" y="4682100"/>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7</a:t>
            </a:r>
            <a:endParaRPr b="1">
              <a:solidFill>
                <a:srgbClr val="FFFFFF"/>
              </a:solidFill>
            </a:endParaRPr>
          </a:p>
        </p:txBody>
      </p:sp>
      <p:sp>
        <p:nvSpPr>
          <p:cNvPr id="141" name="Google Shape;141;p26"/>
          <p:cNvSpPr/>
          <p:nvPr/>
        </p:nvSpPr>
        <p:spPr>
          <a:xfrm>
            <a:off x="841225" y="3045050"/>
            <a:ext cx="3737400" cy="209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6"/>
          <p:cNvSpPr/>
          <p:nvPr/>
        </p:nvSpPr>
        <p:spPr>
          <a:xfrm>
            <a:off x="7062300" y="814075"/>
            <a:ext cx="384600" cy="384600"/>
          </a:xfrm>
          <a:prstGeom prst="ellipse">
            <a:avLst/>
          </a:prstGeom>
          <a:solidFill>
            <a:srgbClr val="FF00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6"/>
          <p:cNvSpPr txBox="1"/>
          <p:nvPr/>
        </p:nvSpPr>
        <p:spPr>
          <a:xfrm>
            <a:off x="7110450" y="814075"/>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4</a:t>
            </a:r>
            <a:endParaRPr b="1">
              <a:solidFill>
                <a:srgbClr val="FFFFFF"/>
              </a:solidFill>
            </a:endParaRPr>
          </a:p>
        </p:txBody>
      </p:sp>
      <p:sp>
        <p:nvSpPr>
          <p:cNvPr id="144" name="Google Shape;144;p26"/>
          <p:cNvSpPr/>
          <p:nvPr/>
        </p:nvSpPr>
        <p:spPr>
          <a:xfrm>
            <a:off x="7062300" y="2538750"/>
            <a:ext cx="384600" cy="384600"/>
          </a:xfrm>
          <a:prstGeom prst="ellipse">
            <a:avLst/>
          </a:prstGeom>
          <a:solidFill>
            <a:srgbClr val="F1C23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6"/>
          <p:cNvSpPr txBox="1"/>
          <p:nvPr/>
        </p:nvSpPr>
        <p:spPr>
          <a:xfrm>
            <a:off x="7110450" y="2538750"/>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5</a:t>
            </a:r>
            <a:endParaRPr b="1">
              <a:solidFill>
                <a:srgbClr val="FFFFFF"/>
              </a:solidFill>
            </a:endParaRPr>
          </a:p>
        </p:txBody>
      </p:sp>
      <p:sp>
        <p:nvSpPr>
          <p:cNvPr id="146" name="Google Shape;146;p26"/>
          <p:cNvSpPr/>
          <p:nvPr/>
        </p:nvSpPr>
        <p:spPr>
          <a:xfrm>
            <a:off x="272575" y="3389175"/>
            <a:ext cx="354600" cy="2100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26"/>
          <p:cNvSpPr txBox="1"/>
          <p:nvPr/>
        </p:nvSpPr>
        <p:spPr>
          <a:xfrm>
            <a:off x="316966" y="3389175"/>
            <a:ext cx="266100" cy="17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a:solidFill>
                  <a:srgbClr val="FFFFFF"/>
                </a:solidFill>
              </a:rPr>
              <a:t>1</a:t>
            </a:r>
            <a:endParaRPr b="1">
              <a:solidFill>
                <a:srgbClr val="FFFFFF"/>
              </a:solidFill>
            </a:endParaRPr>
          </a:p>
        </p:txBody>
      </p:sp>
      <p:sp>
        <p:nvSpPr>
          <p:cNvPr id="148" name="Google Shape;148;p26"/>
          <p:cNvSpPr/>
          <p:nvPr/>
        </p:nvSpPr>
        <p:spPr>
          <a:xfrm>
            <a:off x="272575" y="3617747"/>
            <a:ext cx="354600" cy="210000"/>
          </a:xfrm>
          <a:prstGeom prst="ellipse">
            <a:avLst/>
          </a:prstGeom>
          <a:solidFill>
            <a:srgbClr val="4A86E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26"/>
          <p:cNvSpPr txBox="1"/>
          <p:nvPr/>
        </p:nvSpPr>
        <p:spPr>
          <a:xfrm>
            <a:off x="316966" y="3617747"/>
            <a:ext cx="266100" cy="17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a:solidFill>
                  <a:srgbClr val="FFFFFF"/>
                </a:solidFill>
              </a:rPr>
              <a:t>2</a:t>
            </a:r>
            <a:endParaRPr b="1">
              <a:solidFill>
                <a:srgbClr val="FFFFFF"/>
              </a:solidFill>
            </a:endParaRPr>
          </a:p>
        </p:txBody>
      </p:sp>
      <p:sp>
        <p:nvSpPr>
          <p:cNvPr id="150" name="Google Shape;150;p26"/>
          <p:cNvSpPr/>
          <p:nvPr/>
        </p:nvSpPr>
        <p:spPr>
          <a:xfrm>
            <a:off x="272575" y="4096859"/>
            <a:ext cx="354600" cy="210000"/>
          </a:xfrm>
          <a:prstGeom prst="ellipse">
            <a:avLst/>
          </a:prstGeom>
          <a:solidFill>
            <a:srgbClr val="FF00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26"/>
          <p:cNvSpPr txBox="1"/>
          <p:nvPr/>
        </p:nvSpPr>
        <p:spPr>
          <a:xfrm>
            <a:off x="316966" y="4096859"/>
            <a:ext cx="266100" cy="17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a:solidFill>
                  <a:srgbClr val="FFFFFF"/>
                </a:solidFill>
              </a:rPr>
              <a:t>4</a:t>
            </a:r>
            <a:endParaRPr b="1">
              <a:solidFill>
                <a:srgbClr val="FFFFFF"/>
              </a:solidFill>
            </a:endParaRPr>
          </a:p>
        </p:txBody>
      </p:sp>
      <p:sp>
        <p:nvSpPr>
          <p:cNvPr id="152" name="Google Shape;152;p26"/>
          <p:cNvSpPr/>
          <p:nvPr/>
        </p:nvSpPr>
        <p:spPr>
          <a:xfrm>
            <a:off x="272575" y="4335038"/>
            <a:ext cx="354600" cy="210000"/>
          </a:xfrm>
          <a:prstGeom prst="ellipse">
            <a:avLst/>
          </a:prstGeom>
          <a:solidFill>
            <a:srgbClr val="F1C23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 name="Google Shape;153;p26"/>
          <p:cNvSpPr txBox="1"/>
          <p:nvPr/>
        </p:nvSpPr>
        <p:spPr>
          <a:xfrm>
            <a:off x="316966" y="4335038"/>
            <a:ext cx="266100" cy="17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a:solidFill>
                  <a:srgbClr val="FFFFFF"/>
                </a:solidFill>
              </a:rPr>
              <a:t>5</a:t>
            </a:r>
            <a:endParaRPr b="1">
              <a:solidFill>
                <a:srgbClr val="FFFFFF"/>
              </a:solidFill>
            </a:endParaRPr>
          </a:p>
        </p:txBody>
      </p:sp>
      <p:sp>
        <p:nvSpPr>
          <p:cNvPr id="154" name="Google Shape;154;p26"/>
          <p:cNvSpPr/>
          <p:nvPr/>
        </p:nvSpPr>
        <p:spPr>
          <a:xfrm>
            <a:off x="272575" y="4544211"/>
            <a:ext cx="354600" cy="210000"/>
          </a:xfrm>
          <a:prstGeom prst="ellipse">
            <a:avLst/>
          </a:prstGeom>
          <a:solidFill>
            <a:srgbClr val="00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26"/>
          <p:cNvSpPr txBox="1"/>
          <p:nvPr/>
        </p:nvSpPr>
        <p:spPr>
          <a:xfrm>
            <a:off x="316966" y="4544211"/>
            <a:ext cx="266100" cy="17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a:solidFill>
                  <a:srgbClr val="FFFFFF"/>
                </a:solidFill>
              </a:rPr>
              <a:t>6</a:t>
            </a:r>
            <a:endParaRPr b="1">
              <a:solidFill>
                <a:srgbClr val="FFFFFF"/>
              </a:solidFill>
            </a:endParaRPr>
          </a:p>
        </p:txBody>
      </p:sp>
      <p:sp>
        <p:nvSpPr>
          <p:cNvPr id="156" name="Google Shape;156;p26"/>
          <p:cNvSpPr/>
          <p:nvPr/>
        </p:nvSpPr>
        <p:spPr>
          <a:xfrm>
            <a:off x="272575" y="4737300"/>
            <a:ext cx="354600" cy="210000"/>
          </a:xfrm>
          <a:prstGeom prst="ellipse">
            <a:avLst/>
          </a:prstGeom>
          <a:solidFill>
            <a:srgbClr val="43434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 name="Google Shape;157;p26"/>
          <p:cNvSpPr txBox="1"/>
          <p:nvPr/>
        </p:nvSpPr>
        <p:spPr>
          <a:xfrm>
            <a:off x="316966" y="4737300"/>
            <a:ext cx="266100" cy="17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a:solidFill>
                  <a:srgbClr val="FFFFFF"/>
                </a:solidFill>
              </a:rPr>
              <a:t>7</a:t>
            </a:r>
            <a:endParaRPr b="1">
              <a:solidFill>
                <a:srgbClr val="FFFFFF"/>
              </a:solidFill>
            </a:endParaRPr>
          </a:p>
        </p:txBody>
      </p:sp>
      <p:sp>
        <p:nvSpPr>
          <p:cNvPr id="158" name="Google Shape;158;p26"/>
          <p:cNvSpPr txBox="1"/>
          <p:nvPr/>
        </p:nvSpPr>
        <p:spPr>
          <a:xfrm>
            <a:off x="568650" y="3311350"/>
            <a:ext cx="14061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Titre</a:t>
            </a:r>
            <a:endParaRPr/>
          </a:p>
        </p:txBody>
      </p:sp>
      <p:sp>
        <p:nvSpPr>
          <p:cNvPr id="159" name="Google Shape;159;p26"/>
          <p:cNvSpPr txBox="1"/>
          <p:nvPr/>
        </p:nvSpPr>
        <p:spPr>
          <a:xfrm>
            <a:off x="568650" y="3487600"/>
            <a:ext cx="14061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Chapô</a:t>
            </a:r>
            <a:endParaRPr/>
          </a:p>
        </p:txBody>
      </p:sp>
      <p:sp>
        <p:nvSpPr>
          <p:cNvPr id="160" name="Google Shape;160;p26"/>
          <p:cNvSpPr txBox="1"/>
          <p:nvPr/>
        </p:nvSpPr>
        <p:spPr>
          <a:xfrm>
            <a:off x="568650" y="3758613"/>
            <a:ext cx="14061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Intertitre</a:t>
            </a:r>
            <a:endParaRPr/>
          </a:p>
        </p:txBody>
      </p:sp>
      <p:sp>
        <p:nvSpPr>
          <p:cNvPr id="161" name="Google Shape;161;p26"/>
          <p:cNvSpPr txBox="1"/>
          <p:nvPr/>
        </p:nvSpPr>
        <p:spPr>
          <a:xfrm>
            <a:off x="568650" y="4027750"/>
            <a:ext cx="14061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Illustration</a:t>
            </a:r>
            <a:endParaRPr/>
          </a:p>
        </p:txBody>
      </p:sp>
      <p:sp>
        <p:nvSpPr>
          <p:cNvPr id="162" name="Google Shape;162;p26"/>
          <p:cNvSpPr txBox="1"/>
          <p:nvPr/>
        </p:nvSpPr>
        <p:spPr>
          <a:xfrm>
            <a:off x="568650" y="4224125"/>
            <a:ext cx="14061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Légende</a:t>
            </a:r>
            <a:endParaRPr/>
          </a:p>
        </p:txBody>
      </p:sp>
      <p:sp>
        <p:nvSpPr>
          <p:cNvPr id="163" name="Google Shape;163;p26"/>
          <p:cNvSpPr txBox="1"/>
          <p:nvPr/>
        </p:nvSpPr>
        <p:spPr>
          <a:xfrm>
            <a:off x="568650" y="4420850"/>
            <a:ext cx="16764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Corps de l’article</a:t>
            </a:r>
            <a:endParaRPr/>
          </a:p>
        </p:txBody>
      </p:sp>
      <p:sp>
        <p:nvSpPr>
          <p:cNvPr id="164" name="Google Shape;164;p26"/>
          <p:cNvSpPr txBox="1"/>
          <p:nvPr/>
        </p:nvSpPr>
        <p:spPr>
          <a:xfrm>
            <a:off x="568650" y="4632150"/>
            <a:ext cx="1406100" cy="1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Auteur</a:t>
            </a:r>
            <a:endParaRPr/>
          </a:p>
        </p:txBody>
      </p:sp>
      <p:sp>
        <p:nvSpPr>
          <p:cNvPr id="165" name="Google Shape;165;p26"/>
          <p:cNvSpPr/>
          <p:nvPr/>
        </p:nvSpPr>
        <p:spPr>
          <a:xfrm>
            <a:off x="4633300" y="2056100"/>
            <a:ext cx="384600" cy="384600"/>
          </a:xfrm>
          <a:prstGeom prst="ellipse">
            <a:avLst/>
          </a:prstGeom>
          <a:solidFill>
            <a:srgbClr val="93C47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6"/>
          <p:cNvSpPr txBox="1"/>
          <p:nvPr/>
        </p:nvSpPr>
        <p:spPr>
          <a:xfrm>
            <a:off x="4681450" y="2056100"/>
            <a:ext cx="288300" cy="3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FF"/>
                </a:solidFill>
              </a:rPr>
              <a:t>3</a:t>
            </a:r>
            <a:endParaRPr b="1">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par>
                                <p:cTn fill="hold" nodeType="with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par>
                                <p:cTn fill="hold" nodeType="with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par>
                                <p:cTn fill="hold" nodeType="with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par>
                                <p:cTn fill="hold" nodeType="with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pic>
        <p:nvPicPr>
          <p:cNvPr id="171" name="Google Shape;171;p27"/>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72" name="Google Shape;172;p27"/>
          <p:cNvSpPr txBox="1"/>
          <p:nvPr>
            <p:ph type="ctrTitle"/>
          </p:nvPr>
        </p:nvSpPr>
        <p:spPr>
          <a:xfrm>
            <a:off x="269825" y="1637350"/>
            <a:ext cx="8520600" cy="321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L’angle</a:t>
            </a:r>
            <a:endParaRPr b="1"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400"/>
              <a:t>L’angle est l’</a:t>
            </a:r>
            <a:r>
              <a:rPr lang="fr" sz="1400"/>
              <a:t>aspect sous lequel va être traité le sujet qui conduira le lecteur du début à la fin de l’article selon une seule et même logique</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400"/>
              <a:t>Il y a de multiples façons d’aborder un événement.</a:t>
            </a:r>
            <a:endParaRPr sz="1400"/>
          </a:p>
          <a:p>
            <a:pPr indent="0" lvl="0" marL="0" rtl="0" algn="l">
              <a:lnSpc>
                <a:spcPct val="115000"/>
              </a:lnSpc>
              <a:spcBef>
                <a:spcPts val="0"/>
              </a:spcBef>
              <a:spcAft>
                <a:spcPts val="0"/>
              </a:spcAft>
              <a:buClr>
                <a:schemeClr val="dk1"/>
              </a:buClr>
              <a:buSzPts val="1100"/>
              <a:buFont typeface="Arial"/>
              <a:buNone/>
            </a:pPr>
            <a:r>
              <a:rPr i="1" lang="fr" sz="1100"/>
              <a:t>Par exemple : la finale de la coupe du monde vue par les perdants, vue par les gagnants, vue par les supporters…</a:t>
            </a:r>
            <a:endParaRPr sz="1400"/>
          </a:p>
          <a:p>
            <a:pPr indent="0" lvl="0" marL="0" rtl="0" algn="l">
              <a:lnSpc>
                <a:spcPct val="115000"/>
              </a:lnSpc>
              <a:spcBef>
                <a:spcPts val="0"/>
              </a:spcBef>
              <a:spcAft>
                <a:spcPts val="0"/>
              </a:spcAft>
              <a:buNone/>
            </a:pPr>
            <a:r>
              <a:t/>
            </a:r>
            <a:endParaRPr i="1" sz="1100"/>
          </a:p>
          <a:p>
            <a:pPr indent="0" lvl="0" marL="0" rtl="0" algn="l">
              <a:lnSpc>
                <a:spcPct val="115000"/>
              </a:lnSpc>
              <a:spcBef>
                <a:spcPts val="0"/>
              </a:spcBef>
              <a:spcAft>
                <a:spcPts val="0"/>
              </a:spcAft>
              <a:buNone/>
            </a:pPr>
            <a:r>
              <a:rPr lang="fr" sz="1400"/>
              <a:t>Tout article doit avoir sa </a:t>
            </a:r>
            <a:r>
              <a:rPr b="1" lang="fr" sz="1400"/>
              <a:t>cohérence propre</a:t>
            </a:r>
            <a:r>
              <a:rPr lang="fr" sz="1400"/>
              <a:t>. Ce n’est pas un sac fourre-tout où l’on stocke tout ce qu’on a envie de dire ou tout ce qu’on sait sur un sujet.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400"/>
              <a:t>Les bons journalistes sont ceux qui savent trouver un </a:t>
            </a:r>
            <a:r>
              <a:rPr b="1" lang="fr" sz="1400"/>
              <a:t>angle original, mais aussi adapté et attractif</a:t>
            </a:r>
            <a:r>
              <a:rPr lang="fr" sz="1400"/>
              <a:t>.</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Clr>
                <a:schemeClr val="dk1"/>
              </a:buClr>
              <a:buSzPts val="1100"/>
              <a:buFont typeface="Arial"/>
              <a:buNone/>
            </a:pPr>
            <a:r>
              <a:rPr lang="fr" sz="1100"/>
              <a:t>	 </a:t>
            </a:r>
            <a:endParaRPr sz="14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i="1" sz="1100"/>
          </a:p>
          <a:p>
            <a:pPr indent="0" lvl="0" marL="0" rtl="0" algn="l">
              <a:lnSpc>
                <a:spcPct val="115000"/>
              </a:lnSpc>
              <a:spcBef>
                <a:spcPts val="0"/>
              </a:spcBef>
              <a:spcAft>
                <a:spcPts val="0"/>
              </a:spcAft>
              <a:buNone/>
            </a:pPr>
            <a:r>
              <a:t/>
            </a:r>
            <a:endParaRPr i="1"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i="1"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sp>
        <p:nvSpPr>
          <p:cNvPr id="173" name="Google Shape;173;p27"/>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La préparation</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pic>
        <p:nvPicPr>
          <p:cNvPr id="178" name="Google Shape;178;p28"/>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79" name="Google Shape;179;p28"/>
          <p:cNvSpPr txBox="1"/>
          <p:nvPr>
            <p:ph type="ctrTitle"/>
          </p:nvPr>
        </p:nvSpPr>
        <p:spPr>
          <a:xfrm>
            <a:off x="269825" y="1637350"/>
            <a:ext cx="8520600" cy="333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Le plan</a:t>
            </a:r>
            <a:endParaRPr b="1" sz="1400"/>
          </a:p>
          <a:p>
            <a:pPr indent="0" lvl="0" marL="0" rtl="0" algn="l">
              <a:lnSpc>
                <a:spcPct val="115000"/>
              </a:lnSpc>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Clr>
                <a:schemeClr val="dk1"/>
              </a:buClr>
              <a:buSzPts val="1100"/>
              <a:buFont typeface="Arial"/>
              <a:buNone/>
            </a:pPr>
            <a:r>
              <a:rPr lang="fr" sz="1400"/>
              <a:t>Les informations doivent être </a:t>
            </a:r>
            <a:endParaRPr sz="1400"/>
          </a:p>
          <a:p>
            <a:pPr indent="-317500" lvl="0" marL="457200" rtl="0" algn="l">
              <a:lnSpc>
                <a:spcPct val="115000"/>
              </a:lnSpc>
              <a:spcBef>
                <a:spcPts val="0"/>
              </a:spcBef>
              <a:spcAft>
                <a:spcPts val="0"/>
              </a:spcAft>
              <a:buSzPts val="1400"/>
              <a:buChar char="-"/>
            </a:pPr>
            <a:r>
              <a:rPr b="1" lang="fr" sz="1400"/>
              <a:t>hiérarchisées </a:t>
            </a:r>
            <a:endParaRPr sz="1400"/>
          </a:p>
          <a:p>
            <a:pPr indent="-317500" lvl="0" marL="457200" rtl="0" algn="l">
              <a:lnSpc>
                <a:spcPct val="115000"/>
              </a:lnSpc>
              <a:spcBef>
                <a:spcPts val="0"/>
              </a:spcBef>
              <a:spcAft>
                <a:spcPts val="0"/>
              </a:spcAft>
              <a:buSzPts val="1400"/>
              <a:buChar char="-"/>
            </a:pPr>
            <a:r>
              <a:rPr b="1" lang="fr" sz="1400"/>
              <a:t>organisées</a:t>
            </a:r>
            <a:r>
              <a:rPr lang="fr" sz="1400"/>
              <a:t> </a:t>
            </a:r>
            <a:endParaRPr sz="1400"/>
          </a:p>
          <a:p>
            <a:pPr indent="0" lvl="0" marL="0" rtl="0" algn="l">
              <a:lnSpc>
                <a:spcPct val="115000"/>
              </a:lnSpc>
              <a:spcBef>
                <a:spcPts val="0"/>
              </a:spcBef>
              <a:spcAft>
                <a:spcPts val="0"/>
              </a:spcAft>
              <a:buClr>
                <a:schemeClr val="dk1"/>
              </a:buClr>
              <a:buSzPts val="1100"/>
              <a:buFont typeface="Arial"/>
              <a:buNone/>
            </a:pPr>
            <a:r>
              <a:t/>
            </a:r>
            <a:endParaRPr sz="1400"/>
          </a:p>
          <a:p>
            <a:pPr indent="0" lvl="0" marL="0" rtl="0" algn="l">
              <a:lnSpc>
                <a:spcPct val="115000"/>
              </a:lnSpc>
              <a:spcBef>
                <a:spcPts val="0"/>
              </a:spcBef>
              <a:spcAft>
                <a:spcPts val="0"/>
              </a:spcAft>
              <a:buClr>
                <a:schemeClr val="dk1"/>
              </a:buClr>
              <a:buSzPts val="1100"/>
              <a:buFont typeface="Arial"/>
              <a:buNone/>
            </a:pPr>
            <a:r>
              <a:rPr lang="fr" sz="1400"/>
              <a:t>Le plan le plus utilisé : </a:t>
            </a:r>
            <a:r>
              <a:rPr b="1" lang="fr" sz="1400"/>
              <a:t>la pyramide inversée</a:t>
            </a:r>
            <a:r>
              <a:rPr lang="fr" sz="1400"/>
              <a:t>.</a:t>
            </a:r>
            <a:endParaRPr sz="1400"/>
          </a:p>
          <a:p>
            <a:pPr indent="-317500" lvl="0" marL="457200" rtl="0" algn="l">
              <a:lnSpc>
                <a:spcPct val="115000"/>
              </a:lnSpc>
              <a:spcBef>
                <a:spcPts val="0"/>
              </a:spcBef>
              <a:spcAft>
                <a:spcPts val="0"/>
              </a:spcAft>
              <a:buSzPts val="1400"/>
              <a:buChar char="-"/>
            </a:pPr>
            <a:r>
              <a:rPr lang="fr" sz="1400"/>
              <a:t>Pour avoir un espoir d’être lu, il faut livrer le </a:t>
            </a:r>
            <a:r>
              <a:rPr b="1" lang="fr" sz="1400"/>
              <a:t>message principal dès le début</a:t>
            </a:r>
            <a:r>
              <a:rPr lang="fr" sz="1400"/>
              <a:t>. </a:t>
            </a:r>
            <a:endParaRPr sz="1400"/>
          </a:p>
          <a:p>
            <a:pPr indent="-317500" lvl="0" marL="457200" rtl="0" algn="l">
              <a:lnSpc>
                <a:spcPct val="115000"/>
              </a:lnSpc>
              <a:spcBef>
                <a:spcPts val="0"/>
              </a:spcBef>
              <a:spcAft>
                <a:spcPts val="0"/>
              </a:spcAft>
              <a:buSzPts val="1400"/>
              <a:buChar char="-"/>
            </a:pPr>
            <a:r>
              <a:rPr lang="fr" sz="1400"/>
              <a:t>Les détails seront développés en allant progressivement </a:t>
            </a:r>
            <a:r>
              <a:rPr b="1" lang="fr" sz="1400"/>
              <a:t>du plus important au moins important</a:t>
            </a:r>
            <a:r>
              <a:rPr lang="fr" sz="1400"/>
              <a:t>. </a:t>
            </a:r>
            <a:endParaRPr sz="1400"/>
          </a:p>
          <a:p>
            <a:pPr indent="-317500" lvl="0" marL="457200" rtl="0" algn="l">
              <a:lnSpc>
                <a:spcPct val="115000"/>
              </a:lnSpc>
              <a:spcBef>
                <a:spcPts val="0"/>
              </a:spcBef>
              <a:spcAft>
                <a:spcPts val="0"/>
              </a:spcAft>
              <a:buSzPts val="1400"/>
              <a:buChar char="-"/>
            </a:pPr>
            <a:r>
              <a:rPr lang="fr" sz="1400"/>
              <a:t>Ne jamais garder le meilleur pour la fin, </a:t>
            </a:r>
            <a:r>
              <a:rPr b="1" lang="fr" sz="1400"/>
              <a:t>pas de suspense</a:t>
            </a:r>
            <a:r>
              <a:rPr lang="fr" sz="1400"/>
              <a:t> dans le journalisme.</a:t>
            </a:r>
            <a:endParaRPr sz="14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Clr>
                <a:schemeClr val="dk1"/>
              </a:buClr>
              <a:buSzPts val="1100"/>
              <a:buFont typeface="Arial"/>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45720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sp>
        <p:nvSpPr>
          <p:cNvPr id="180" name="Google Shape;180;p28"/>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La préparation</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pic>
        <p:nvPicPr>
          <p:cNvPr id="185" name="Google Shape;185;p29"/>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86" name="Google Shape;186;p29"/>
          <p:cNvSpPr txBox="1"/>
          <p:nvPr>
            <p:ph type="ctrTitle"/>
          </p:nvPr>
        </p:nvSpPr>
        <p:spPr>
          <a:xfrm>
            <a:off x="269825" y="1509225"/>
            <a:ext cx="8520600" cy="333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Le style</a:t>
            </a:r>
            <a:endParaRPr b="1"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400"/>
              <a:t>Règle des règles : commencez toujours par l’information essentielle.</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400"/>
              <a:t>Le style journalistique :</a:t>
            </a:r>
            <a:endParaRPr sz="1400"/>
          </a:p>
          <a:p>
            <a:pPr indent="-317500" lvl="0" marL="457200" rtl="0" algn="l">
              <a:lnSpc>
                <a:spcPct val="115000"/>
              </a:lnSpc>
              <a:spcBef>
                <a:spcPts val="0"/>
              </a:spcBef>
              <a:spcAft>
                <a:spcPts val="0"/>
              </a:spcAft>
              <a:buSzPts val="1400"/>
              <a:buChar char="-"/>
            </a:pPr>
            <a:r>
              <a:rPr b="1" lang="fr" sz="1400"/>
              <a:t>direct</a:t>
            </a:r>
            <a:endParaRPr b="1" sz="1400"/>
          </a:p>
          <a:p>
            <a:pPr indent="-317500" lvl="0" marL="457200" rtl="0" algn="l">
              <a:lnSpc>
                <a:spcPct val="115000"/>
              </a:lnSpc>
              <a:spcBef>
                <a:spcPts val="0"/>
              </a:spcBef>
              <a:spcAft>
                <a:spcPts val="0"/>
              </a:spcAft>
              <a:buSzPts val="1400"/>
              <a:buChar char="-"/>
            </a:pPr>
            <a:r>
              <a:rPr lang="fr" sz="1400"/>
              <a:t>privilégie la </a:t>
            </a:r>
            <a:r>
              <a:rPr b="1" lang="fr" sz="1400"/>
              <a:t>clarté</a:t>
            </a:r>
            <a:r>
              <a:rPr lang="fr" sz="1400"/>
              <a:t>, la </a:t>
            </a:r>
            <a:r>
              <a:rPr b="1" lang="fr" sz="1400"/>
              <a:t>précision</a:t>
            </a:r>
            <a:r>
              <a:rPr lang="fr" sz="1400"/>
              <a:t> et la </a:t>
            </a:r>
            <a:r>
              <a:rPr b="1" lang="fr" sz="1400"/>
              <a:t>simplicité</a:t>
            </a:r>
            <a:r>
              <a:rPr lang="fr" sz="1400"/>
              <a:t> d’écriture.</a:t>
            </a:r>
            <a:endParaRPr sz="1400"/>
          </a:p>
          <a:p>
            <a:pPr indent="-317500" lvl="0" marL="457200" rtl="0" algn="l">
              <a:lnSpc>
                <a:spcPct val="115000"/>
              </a:lnSpc>
              <a:spcBef>
                <a:spcPts val="0"/>
              </a:spcBef>
              <a:spcAft>
                <a:spcPts val="0"/>
              </a:spcAft>
              <a:buSzPts val="1400"/>
              <a:buChar char="-"/>
            </a:pPr>
            <a:r>
              <a:rPr b="1" lang="fr" sz="1400"/>
              <a:t>vocabulaire précis et objectif, </a:t>
            </a:r>
            <a:r>
              <a:rPr lang="fr" sz="1400"/>
              <a:t>méfiez-vous des adverbes et des adjectifs souvent très subjectifs </a:t>
            </a:r>
            <a:endParaRPr sz="1400"/>
          </a:p>
          <a:p>
            <a:pPr indent="-317500" lvl="0" marL="457200" rtl="0" algn="l">
              <a:lnSpc>
                <a:spcPct val="115000"/>
              </a:lnSpc>
              <a:spcBef>
                <a:spcPts val="0"/>
              </a:spcBef>
              <a:spcAft>
                <a:spcPts val="0"/>
              </a:spcAft>
              <a:buSzPts val="1400"/>
              <a:buChar char="-"/>
            </a:pPr>
            <a:r>
              <a:rPr lang="fr" sz="1400"/>
              <a:t>Pas de </a:t>
            </a:r>
            <a:r>
              <a:rPr b="1" lang="fr" sz="1400"/>
              <a:t>répétitions</a:t>
            </a:r>
            <a:r>
              <a:rPr lang="fr" sz="1400"/>
              <a:t>. </a:t>
            </a:r>
            <a:endParaRPr sz="1400"/>
          </a:p>
          <a:p>
            <a:pPr indent="-317500" lvl="0" marL="457200" rtl="0" algn="l">
              <a:lnSpc>
                <a:spcPct val="115000"/>
              </a:lnSpc>
              <a:spcBef>
                <a:spcPts val="0"/>
              </a:spcBef>
              <a:spcAft>
                <a:spcPts val="0"/>
              </a:spcAft>
              <a:buSzPts val="1400"/>
              <a:buChar char="-"/>
            </a:pPr>
            <a:r>
              <a:rPr b="1" lang="fr" sz="1400"/>
              <a:t>phrases courtes</a:t>
            </a:r>
            <a:r>
              <a:rPr lang="fr" sz="1400"/>
              <a:t> et incisives (on retient en moyenne douze mots par phrase). </a:t>
            </a:r>
            <a:endParaRPr sz="1400"/>
          </a:p>
          <a:p>
            <a:pPr indent="-317500" lvl="0" marL="457200" rtl="0" algn="l">
              <a:lnSpc>
                <a:spcPct val="115000"/>
              </a:lnSpc>
              <a:spcBef>
                <a:spcPts val="0"/>
              </a:spcBef>
              <a:spcAft>
                <a:spcPts val="0"/>
              </a:spcAft>
              <a:buSzPts val="1400"/>
              <a:buChar char="-"/>
            </a:pPr>
            <a:r>
              <a:rPr lang="fr" sz="1400"/>
              <a:t>menez une chasse féroce aux clichés.</a:t>
            </a:r>
            <a:endParaRPr sz="1400"/>
          </a:p>
          <a:p>
            <a:pPr indent="0" lvl="0" marL="45720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400"/>
              <a:t>Partez du principe que votre lecteur ne connaît rien au sujet dont vous parlez. </a:t>
            </a:r>
            <a:endParaRPr sz="1400"/>
          </a:p>
          <a:p>
            <a:pPr indent="0" lvl="0" marL="0" rtl="0" algn="l">
              <a:lnSpc>
                <a:spcPct val="115000"/>
              </a:lnSpc>
              <a:spcBef>
                <a:spcPts val="0"/>
              </a:spcBef>
              <a:spcAft>
                <a:spcPts val="0"/>
              </a:spcAft>
              <a:buNone/>
            </a:pPr>
            <a:r>
              <a:rPr lang="fr" sz="1400"/>
              <a:t>Faire comprendre avec une grande économie de moyens, tel est le grand art du journalisme.</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45720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sp>
        <p:nvSpPr>
          <p:cNvPr id="187" name="Google Shape;187;p29"/>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La rédaction de l’article</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pic>
        <p:nvPicPr>
          <p:cNvPr id="192" name="Google Shape;192;p30"/>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193" name="Google Shape;193;p30"/>
          <p:cNvSpPr txBox="1"/>
          <p:nvPr>
            <p:ph type="ctrTitle"/>
          </p:nvPr>
        </p:nvSpPr>
        <p:spPr>
          <a:xfrm>
            <a:off x="269825" y="1423300"/>
            <a:ext cx="8520600" cy="354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Le titre</a:t>
            </a:r>
            <a:endParaRPr sz="1100"/>
          </a:p>
          <a:p>
            <a:pPr indent="0" lvl="0" marL="0" rtl="0" algn="l">
              <a:lnSpc>
                <a:spcPct val="115000"/>
              </a:lnSpc>
              <a:spcBef>
                <a:spcPts val="0"/>
              </a:spcBef>
              <a:spcAft>
                <a:spcPts val="0"/>
              </a:spcAft>
              <a:buNone/>
            </a:pPr>
            <a:r>
              <a:rPr lang="fr" sz="1400"/>
              <a:t>Pour trouver un titre, il vaut mieux dans la plupart des cas avoir déjà rédigé son texte.</a:t>
            </a:r>
            <a:endParaRPr sz="1400"/>
          </a:p>
          <a:p>
            <a:pPr indent="0" lvl="0" marL="0" rtl="0" algn="l">
              <a:lnSpc>
                <a:spcPct val="115000"/>
              </a:lnSpc>
              <a:spcBef>
                <a:spcPts val="0"/>
              </a:spcBef>
              <a:spcAft>
                <a:spcPts val="0"/>
              </a:spcAft>
              <a:buNone/>
            </a:pPr>
            <a:r>
              <a:rPr lang="fr" sz="1400"/>
              <a:t>Son but : </a:t>
            </a:r>
            <a:r>
              <a:rPr b="1" lang="fr" sz="1400"/>
              <a:t>attirer l’attention et délivrer un message</a:t>
            </a:r>
            <a:r>
              <a:rPr lang="fr" sz="1400"/>
              <a:t>.</a:t>
            </a:r>
            <a:endParaRPr sz="1400"/>
          </a:p>
          <a:p>
            <a:pPr indent="0" lvl="0" marL="0" rtl="0" algn="l">
              <a:lnSpc>
                <a:spcPct val="115000"/>
              </a:lnSpc>
              <a:spcBef>
                <a:spcPts val="0"/>
              </a:spcBef>
              <a:spcAft>
                <a:spcPts val="0"/>
              </a:spcAft>
              <a:buNone/>
            </a:pPr>
            <a:r>
              <a:rPr lang="fr" sz="1400"/>
              <a:t>En règle générale, il résume l’article, mais il peut également sortir le détail pittoresque, instructif, nouveau ou exclusif.</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400"/>
              <a:t>. Les titres </a:t>
            </a:r>
            <a:r>
              <a:rPr b="1" lang="fr" sz="1400"/>
              <a:t>informatifs</a:t>
            </a:r>
            <a:r>
              <a:rPr lang="fr" sz="1400"/>
              <a:t> : l’essentiel de l’information</a:t>
            </a:r>
            <a:endParaRPr sz="1400"/>
          </a:p>
          <a:p>
            <a:pPr indent="0" lvl="0" marL="0" rtl="0" algn="l">
              <a:lnSpc>
                <a:spcPct val="115000"/>
              </a:lnSpc>
              <a:spcBef>
                <a:spcPts val="0"/>
              </a:spcBef>
              <a:spcAft>
                <a:spcPts val="0"/>
              </a:spcAft>
              <a:buNone/>
            </a:pPr>
            <a:r>
              <a:rPr lang="fr" sz="1400"/>
              <a:t>. Les titres </a:t>
            </a:r>
            <a:r>
              <a:rPr b="1" lang="fr" sz="1400"/>
              <a:t>incitatifs</a:t>
            </a:r>
            <a:r>
              <a:rPr lang="fr" sz="1400"/>
              <a:t> : l’esprit de l’article, ils doivent piquer la curiosité, détournement de proverbes, de titres de films, de citations, jeux de mots</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b="1" lang="fr" sz="1400"/>
              <a:t>Le chapô</a:t>
            </a:r>
            <a:endParaRPr sz="1100"/>
          </a:p>
          <a:p>
            <a:pPr indent="0" lvl="0" marL="0" rtl="0" algn="l">
              <a:lnSpc>
                <a:spcPct val="115000"/>
              </a:lnSpc>
              <a:spcBef>
                <a:spcPts val="0"/>
              </a:spcBef>
              <a:spcAft>
                <a:spcPts val="0"/>
              </a:spcAft>
              <a:buNone/>
            </a:pPr>
            <a:r>
              <a:rPr lang="fr" sz="1100"/>
              <a:t>.</a:t>
            </a:r>
            <a:r>
              <a:rPr lang="fr" sz="1400"/>
              <a:t> </a:t>
            </a:r>
            <a:r>
              <a:rPr b="1" lang="fr" sz="1400"/>
              <a:t>Informatif</a:t>
            </a:r>
            <a:r>
              <a:rPr lang="fr" sz="1400"/>
              <a:t> : sujet et angle de l’article</a:t>
            </a:r>
            <a:endParaRPr sz="1400"/>
          </a:p>
          <a:p>
            <a:pPr indent="0" lvl="0" marL="0" rtl="0" algn="l">
              <a:lnSpc>
                <a:spcPct val="115000"/>
              </a:lnSpc>
              <a:spcBef>
                <a:spcPts val="0"/>
              </a:spcBef>
              <a:spcAft>
                <a:spcPts val="0"/>
              </a:spcAft>
              <a:buNone/>
            </a:pPr>
            <a:r>
              <a:rPr lang="fr" sz="1400"/>
              <a:t>. </a:t>
            </a:r>
            <a:r>
              <a:rPr b="1" lang="fr" sz="1400"/>
              <a:t>Introductif</a:t>
            </a:r>
            <a:r>
              <a:rPr lang="fr" sz="1400"/>
              <a:t> : un avant-goût de l’article (=accroche) </a:t>
            </a:r>
            <a:endParaRPr sz="1400"/>
          </a:p>
          <a:p>
            <a:pPr indent="0" lvl="0" marL="0" rtl="0" algn="l">
              <a:lnSpc>
                <a:spcPct val="115000"/>
              </a:lnSpc>
              <a:spcBef>
                <a:spcPts val="0"/>
              </a:spcBef>
              <a:spcAft>
                <a:spcPts val="0"/>
              </a:spcAft>
              <a:buNone/>
            </a:pPr>
            <a:r>
              <a:rPr lang="fr" sz="1400"/>
              <a:t>. </a:t>
            </a:r>
            <a:r>
              <a:rPr b="1" lang="fr" sz="1400"/>
              <a:t>Rappel</a:t>
            </a:r>
            <a:r>
              <a:rPr lang="fr" sz="1400"/>
              <a:t> : contexte de l’article</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45720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sp>
        <p:nvSpPr>
          <p:cNvPr id="194" name="Google Shape;194;p30"/>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La rédaction de l’article</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pic>
        <p:nvPicPr>
          <p:cNvPr id="199" name="Google Shape;199;p31"/>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00" name="Google Shape;200;p31"/>
          <p:cNvSpPr txBox="1"/>
          <p:nvPr>
            <p:ph type="ctrTitle"/>
          </p:nvPr>
        </p:nvSpPr>
        <p:spPr>
          <a:xfrm>
            <a:off x="269825" y="1637350"/>
            <a:ext cx="8520600" cy="333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400"/>
              <a:t>Les visuels</a:t>
            </a:r>
            <a:endParaRPr sz="1100"/>
          </a:p>
          <a:p>
            <a:pPr indent="0" lvl="0" marL="0" rtl="0" algn="l">
              <a:lnSpc>
                <a:spcPct val="115000"/>
              </a:lnSpc>
              <a:spcBef>
                <a:spcPts val="0"/>
              </a:spcBef>
              <a:spcAft>
                <a:spcPts val="0"/>
              </a:spcAft>
              <a:buNone/>
            </a:pPr>
            <a:r>
              <a:rPr lang="fr" sz="1400"/>
              <a:t>N’oubliez pas de prévoir des visuels pour </a:t>
            </a:r>
            <a:r>
              <a:rPr b="1" lang="fr" sz="1400"/>
              <a:t>illustrer votre propos</a:t>
            </a:r>
            <a:r>
              <a:rPr lang="fr" sz="1400"/>
              <a:t>.</a:t>
            </a:r>
            <a:endParaRPr sz="1400"/>
          </a:p>
          <a:p>
            <a:pPr indent="0" lvl="0" marL="0" rtl="0" algn="l">
              <a:lnSpc>
                <a:spcPct val="115000"/>
              </a:lnSpc>
              <a:spcBef>
                <a:spcPts val="0"/>
              </a:spcBef>
              <a:spcAft>
                <a:spcPts val="0"/>
              </a:spcAft>
              <a:buNone/>
            </a:pPr>
            <a:r>
              <a:rPr lang="fr" sz="1400"/>
              <a:t>Pensez également aux </a:t>
            </a:r>
            <a:r>
              <a:rPr b="1" lang="fr" sz="1400"/>
              <a:t>légendes</a:t>
            </a:r>
            <a:r>
              <a:rPr lang="fr" sz="1400"/>
              <a:t> qui accompagneront vos visuels.</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b="1" sz="1400"/>
          </a:p>
          <a:p>
            <a:pPr indent="0" lvl="0" marL="45720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100"/>
          </a:p>
          <a:p>
            <a:pPr indent="0" lvl="0" marL="0" rtl="0" algn="l">
              <a:lnSpc>
                <a:spcPct val="115000"/>
              </a:lnSpc>
              <a:spcBef>
                <a:spcPts val="0"/>
              </a:spcBef>
              <a:spcAft>
                <a:spcPts val="0"/>
              </a:spcAft>
              <a:buNone/>
            </a:pPr>
            <a:r>
              <a:rPr lang="fr" sz="1100"/>
              <a:t>	 </a:t>
            </a:r>
            <a:endParaRPr sz="1400"/>
          </a:p>
          <a:p>
            <a:pPr indent="0" lvl="0" marL="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sp>
        <p:nvSpPr>
          <p:cNvPr id="201" name="Google Shape;201;p31"/>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La rédaction de l’article</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pic>
        <p:nvPicPr>
          <p:cNvPr id="206" name="Google Shape;206;p32"/>
          <p:cNvPicPr preferRelativeResize="0"/>
          <p:nvPr/>
        </p:nvPicPr>
        <p:blipFill rotWithShape="1">
          <a:blip r:embed="rId3">
            <a:alphaModFix amt="12000"/>
          </a:blip>
          <a:srcRect b="23518" l="0" r="0" t="0"/>
          <a:stretch/>
        </p:blipFill>
        <p:spPr>
          <a:xfrm>
            <a:off x="6848025" y="2666975"/>
            <a:ext cx="2246626" cy="2437074"/>
          </a:xfrm>
          <a:prstGeom prst="rect">
            <a:avLst/>
          </a:prstGeom>
          <a:noFill/>
          <a:ln>
            <a:noFill/>
          </a:ln>
        </p:spPr>
      </p:pic>
      <p:sp>
        <p:nvSpPr>
          <p:cNvPr id="207" name="Google Shape;207;p32"/>
          <p:cNvSpPr txBox="1"/>
          <p:nvPr>
            <p:ph type="ctrTitle"/>
          </p:nvPr>
        </p:nvSpPr>
        <p:spPr>
          <a:xfrm>
            <a:off x="269825" y="1637350"/>
            <a:ext cx="8520600" cy="3331200"/>
          </a:xfrm>
          <a:prstGeom prst="rect">
            <a:avLst/>
          </a:prstGeom>
          <a:noFill/>
          <a:ln>
            <a:noFill/>
          </a:ln>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rPr lang="fr" sz="1400"/>
              <a:t>Voici un geste.</a:t>
            </a:r>
            <a:endParaRPr sz="1400"/>
          </a:p>
          <a:p>
            <a:pPr indent="0" lvl="0" marL="457200" rtl="0" algn="l">
              <a:lnSpc>
                <a:spcPct val="150000"/>
              </a:lnSpc>
              <a:spcBef>
                <a:spcPts val="0"/>
              </a:spcBef>
              <a:spcAft>
                <a:spcPts val="0"/>
              </a:spcAft>
              <a:buNone/>
            </a:pPr>
            <a:r>
              <a:rPr lang="fr" sz="1400"/>
              <a:t>Écrivez</a:t>
            </a:r>
            <a:r>
              <a:rPr lang="fr" sz="1400"/>
              <a:t> un article sur ce geste.</a:t>
            </a:r>
            <a:endParaRPr sz="1400"/>
          </a:p>
          <a:p>
            <a:pPr indent="0" lvl="0" marL="0" rtl="0" algn="l">
              <a:lnSpc>
                <a:spcPct val="115000"/>
              </a:lnSpc>
              <a:spcBef>
                <a:spcPts val="0"/>
              </a:spcBef>
              <a:spcAft>
                <a:spcPts val="0"/>
              </a:spcAft>
              <a:buNone/>
            </a:pPr>
            <a:r>
              <a:t/>
            </a:r>
            <a:endParaRPr sz="1400"/>
          </a:p>
        </p:txBody>
      </p:sp>
      <p:sp>
        <p:nvSpPr>
          <p:cNvPr id="208" name="Google Shape;208;p32"/>
          <p:cNvSpPr txBox="1"/>
          <p:nvPr/>
        </p:nvSpPr>
        <p:spPr>
          <a:xfrm>
            <a:off x="962900" y="554825"/>
            <a:ext cx="7422300" cy="7716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600">
                <a:solidFill>
                  <a:srgbClr val="FFFFFF"/>
                </a:solidFill>
              </a:rPr>
              <a:t>L’exercice</a:t>
            </a:r>
            <a:endParaRPr b="1" sz="3600">
              <a:solidFill>
                <a:srgbClr val="FFFFFF"/>
              </a:solidFill>
            </a:endParaRPr>
          </a:p>
          <a:p>
            <a:pPr indent="0" lvl="0" marL="0" rtl="0" algn="ctr">
              <a:spcBef>
                <a:spcPts val="0"/>
              </a:spcBef>
              <a:spcAft>
                <a:spcPts val="0"/>
              </a:spcAft>
              <a:buNone/>
            </a:pPr>
            <a:r>
              <a:t/>
            </a:r>
            <a:endParaRPr b="1" sz="36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3"/>
          <p:cNvSpPr txBox="1"/>
          <p:nvPr/>
        </p:nvSpPr>
        <p:spPr>
          <a:xfrm>
            <a:off x="697425" y="329350"/>
            <a:ext cx="3516300" cy="293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Cette ressource pédagogique est produite par </a:t>
            </a:r>
            <a:r>
              <a:rPr lang="fr" u="sng">
                <a:solidFill>
                  <a:schemeClr val="hlink"/>
                </a:solidFill>
                <a:hlinkClick r:id="rId3"/>
              </a:rPr>
              <a:t>l’association Fragil</a:t>
            </a:r>
            <a:r>
              <a:rPr lang="fr"/>
              <a:t>.</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Fragil est un tiers-lieu dédié à l’accompagnement des pratiques médiatiques et numériques dans la région Pays de la Loire. </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Suivez nous sur </a:t>
            </a:r>
            <a:r>
              <a:rPr lang="fr" u="sng">
                <a:solidFill>
                  <a:schemeClr val="hlink"/>
                </a:solidFill>
                <a:hlinkClick r:id="rId4"/>
              </a:rPr>
              <a:t>Twitter</a:t>
            </a:r>
            <a:r>
              <a:rPr lang="fr"/>
              <a:t>.</a:t>
            </a:r>
            <a:endParaRPr/>
          </a:p>
          <a:p>
            <a:pPr indent="0" lvl="0" marL="0" rtl="0" algn="l">
              <a:spcBef>
                <a:spcPts val="0"/>
              </a:spcBef>
              <a:spcAft>
                <a:spcPts val="0"/>
              </a:spcAft>
              <a:buNone/>
            </a:pPr>
            <a:r>
              <a:rPr lang="fr"/>
              <a:t>Contact : educationauxmedias@fragil.org</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Cette ressource pédagogique est produite sous licence Creative Commons CC BY-NC-SA.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LogoFragil.jpg" id="214" name="Google Shape;214;p33"/>
          <p:cNvPicPr preferRelativeResize="0"/>
          <p:nvPr/>
        </p:nvPicPr>
        <p:blipFill>
          <a:blip r:embed="rId5">
            <a:alphaModFix/>
          </a:blip>
          <a:stretch>
            <a:fillRect/>
          </a:stretch>
        </p:blipFill>
        <p:spPr>
          <a:xfrm>
            <a:off x="5233299" y="259750"/>
            <a:ext cx="3195226" cy="4533248"/>
          </a:xfrm>
          <a:prstGeom prst="rect">
            <a:avLst/>
          </a:prstGeom>
          <a:noFill/>
          <a:ln>
            <a:noFill/>
          </a:ln>
        </p:spPr>
      </p:pic>
      <p:pic>
        <p:nvPicPr>
          <p:cNvPr descr="by-nc-sa.jpg" id="215" name="Google Shape;215;p33"/>
          <p:cNvPicPr preferRelativeResize="0"/>
          <p:nvPr/>
        </p:nvPicPr>
        <p:blipFill>
          <a:blip r:embed="rId6">
            <a:alphaModFix/>
          </a:blip>
          <a:stretch>
            <a:fillRect/>
          </a:stretch>
        </p:blipFill>
        <p:spPr>
          <a:xfrm>
            <a:off x="765225" y="3730963"/>
            <a:ext cx="3034382" cy="10620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