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43f5d487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43f5d487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3f5d487e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43f5d487e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3f5d487e9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43f5d487e9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43f5d487e9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43f5d487e9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3f5d487e9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43f5d487e9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43f5d487e9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43f5d487e9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3f5d487e9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3f5d487e9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43f5d487e9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3f5d487e9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3f5d487e9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3f5d487e9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43f5d487e9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3f5d487e9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43f5d487e9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3f5d487e9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3f5d487e9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43f5d487e9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43f5d487e9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43f5d487e9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43f5d487e9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3f5d487e9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43f5d487e9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43f5d487e9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43f5d487e9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3f5d487e9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43f5d487e9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43f5d487e9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43f5d487e9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43f5d487e9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43f5d487e9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3f5d487e9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43f5d487e9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43f5d487e9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3f5d487e9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3f5d487e9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43f5d487e9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43f5d487e9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3f5d487e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3f5d487e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3f5d487e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3f5d487e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3f5d487e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43f5d487e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43f5d487e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3f5d487e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43f5d487e9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43f5d487e9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43f5d487e9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43f5d487e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43f5d487e9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43f5d487e9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43f5d487e9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43f5d487e9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43f5d487e9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43f5d487e9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g43f5d487e9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43f5d487e9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g43f5d487e9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43f5d487e9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43f5d487e9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43f5d487e9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43f5d487e9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43f5d487e9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43f5d487e9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43f5d487e9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43f5d487e9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43f5d487e9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43f5d487e9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43f5d487e9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43f5d487e9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43f5d487e9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43f5d487e9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43f5d487e9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43f5d487e9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43f5d487e9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hyperlink" Target="https://www.fragil.org/" TargetMode="External"/><Relationship Id="rId5" Type="http://schemas.openxmlformats.org/officeDocument/2006/relationships/hyperlink" Target="https://www.fragil.org/category/fragil-en-ac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hyperlink" Target="https://www.youtube.com/watch?v=V2Afni3S-ok" TargetMode="External"/><Relationship Id="rId5" Type="http://schemas.openxmlformats.org/officeDocument/2006/relationships/hyperlink" Target="http://www.youtube.com/watch?v=MsplPPW7tFo" TargetMode="External"/><Relationship Id="rId6"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hyperlink" Target="http://www.youtube.com/watch?v=a021WhobrLc" TargetMode="External"/><Relationship Id="rId5" Type="http://schemas.openxmlformats.org/officeDocument/2006/relationships/image" Target="../media/image1.jpg"/><Relationship Id="rId6" Type="http://schemas.openxmlformats.org/officeDocument/2006/relationships/hyperlink" Target="https://socialblade.com/youtube/top/country/fr/mostsubscribe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hyperlink" Target="http://www.youtube.com/watch?v=jNQXAC9IVRw" TargetMode="External"/><Relationship Id="rId5"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hyperlink" Target="https://www.youtube.com/watch?v=GREO4tBLEm8&amp;t=1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hyperlink" Target="https://support.google.com/youtube/answer/72857?hl=f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hyperlink" Target="http://www.youtube.com/watch?v=kJQP7kiw5Fk" TargetMode="External"/><Relationship Id="rId5"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hyperlink" Target="http://www.youtube.com/watch?v=kJQP7kiw5Fk" TargetMode="External"/><Relationship Id="rId5"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 Id="rId4" Type="http://schemas.openxmlformats.org/officeDocument/2006/relationships/hyperlink" Target="http://www.youtube.com/watch?v=KYniUCGPGLs" TargetMode="External"/><Relationship Id="rId5"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jpg"/><Relationship Id="rId4" Type="http://schemas.openxmlformats.org/officeDocument/2006/relationships/hyperlink" Target="https://www.journaldugeek.com/2018/06/19/google-youtube-music-premium-france-offre-streaming-musical-ultime/" TargetMode="External"/><Relationship Id="rId5"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hyperlink" Target="http://www.youtube.com/watch?v=kffacxfA7G4" TargetMode="External"/><Relationship Id="rId5"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9.jpg"/><Relationship Id="rId4" Type="http://schemas.openxmlformats.org/officeDocument/2006/relationships/hyperlink" Target="http://www.youtube.com/watch?v=HL1UzIK-flA" TargetMode="External"/><Relationship Id="rId5"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9.jpg"/><Relationship Id="rId4" Type="http://schemas.openxmlformats.org/officeDocument/2006/relationships/hyperlink" Target="https://www.youtube.com/music_policies" TargetMode="External"/><Relationship Id="rId5" Type="http://schemas.openxmlformats.org/officeDocument/2006/relationships/hyperlink" Target="http://www.youtube.com/watch?v=HL1UzIK-flA" TargetMode="External"/><Relationship Id="rId6"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hyperlink" Target="http://www.youtube.com/watch?v=jNQXAC9IVRw" TargetMode="External"/><Relationship Id="rId6" Type="http://schemas.openxmlformats.org/officeDocument/2006/relationships/image" Target="../media/image1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hyperlink" Target="http://www.youtube.com/watch?v=jNQXAC9IVRw" TargetMode="External"/><Relationship Id="rId6" Type="http://schemas.openxmlformats.org/officeDocument/2006/relationships/image" Target="../media/image1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hyperlink" Target="http://www.youtube.com/watch?v=jNQXAC9IVRw" TargetMode="External"/><Relationship Id="rId6" Type="http://schemas.openxmlformats.org/officeDocument/2006/relationships/image" Target="../media/image11.jpg"/><Relationship Id="rId7" Type="http://schemas.openxmlformats.org/officeDocument/2006/relationships/hyperlink" Target="https://fr.wikipedia.org/wiki/YouTub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hyperlink" Target="http://www.youtube.com/watch?v=jNQXAC9IVRw" TargetMode="External"/><Relationship Id="rId6" Type="http://schemas.openxmlformats.org/officeDocument/2006/relationships/image" Target="../media/image11.jpg"/><Relationship Id="rId7" Type="http://schemas.openxmlformats.org/officeDocument/2006/relationships/hyperlink" Target="https://fr.wikipedia.org/wiki/YouTube" TargetMode="External"/><Relationship Id="rId8" Type="http://schemas.openxmlformats.org/officeDocument/2006/relationships/hyperlink" Target="https://techcrunch.com/2017/06/22/youtube-has-1-5-billion-logged-in-monthly-users-watching-a-ton-of-mobile-vide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jpg"/><Relationship Id="rId4" Type="http://schemas.openxmlformats.org/officeDocument/2006/relationships/image" Target="../media/image18.jpg"/><Relationship Id="rId9" Type="http://schemas.openxmlformats.org/officeDocument/2006/relationships/hyperlink" Target="https://www.youtube.com/intl/fr/yt/about/press/" TargetMode="External"/><Relationship Id="rId5" Type="http://schemas.openxmlformats.org/officeDocument/2006/relationships/hyperlink" Target="http://www.youtube.com/watch?v=jNQXAC9IVRw" TargetMode="External"/><Relationship Id="rId6" Type="http://schemas.openxmlformats.org/officeDocument/2006/relationships/image" Target="../media/image11.jpg"/><Relationship Id="rId7" Type="http://schemas.openxmlformats.org/officeDocument/2006/relationships/hyperlink" Target="https://fr.wikipedia.org/wiki/YouTube" TargetMode="External"/><Relationship Id="rId8" Type="http://schemas.openxmlformats.org/officeDocument/2006/relationships/hyperlink" Target="https://techcrunch.com/2017/06/22/youtube-has-1-5-billion-logged-in-monthly-users-watching-a-ton-of-mobile-video/"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jpg"/><Relationship Id="rId4" Type="http://schemas.openxmlformats.org/officeDocument/2006/relationships/image" Target="../media/image18.jpg"/><Relationship Id="rId10" Type="http://schemas.openxmlformats.org/officeDocument/2006/relationships/hyperlink" Target="http://www.latimes.com/business/technology/la-fi-tn-google-youtube-20161027-story.html" TargetMode="External"/><Relationship Id="rId9" Type="http://schemas.openxmlformats.org/officeDocument/2006/relationships/hyperlink" Target="https://www.youtube.com/intl/fr/yt/about/press/" TargetMode="External"/><Relationship Id="rId5" Type="http://schemas.openxmlformats.org/officeDocument/2006/relationships/hyperlink" Target="http://www.youtube.com/watch?v=jNQXAC9IVRw" TargetMode="External"/><Relationship Id="rId6" Type="http://schemas.openxmlformats.org/officeDocument/2006/relationships/image" Target="../media/image11.jpg"/><Relationship Id="rId7" Type="http://schemas.openxmlformats.org/officeDocument/2006/relationships/hyperlink" Target="https://fr.wikipedia.org/wiki/YouTube" TargetMode="External"/><Relationship Id="rId8" Type="http://schemas.openxmlformats.org/officeDocument/2006/relationships/hyperlink" Target="https://techcrunch.com/2017/06/22/youtube-has-1-5-billion-logged-in-monthly-users-watching-a-ton-of-mobile-video/" TargetMode="External"/></Relationships>
</file>

<file path=ppt/slides/_rels/slide36.xml.rels><?xml version="1.0" encoding="UTF-8" standalone="yes"?><Relationships xmlns="http://schemas.openxmlformats.org/package/2006/relationships"><Relationship Id="rId20" Type="http://schemas.openxmlformats.org/officeDocument/2006/relationships/hyperlink" Target="https://www.dailymotion.com/karimdebbache" TargetMode="External"/><Relationship Id="rId22" Type="http://schemas.openxmlformats.org/officeDocument/2006/relationships/hyperlink" Target="http://www.youtube.com/watch?v=-aUJLRXkj-Y" TargetMode="External"/><Relationship Id="rId21" Type="http://schemas.openxmlformats.org/officeDocument/2006/relationships/hyperlink" Target="https://www.youtube.com/channel/UC_9Z28lA28JxAgFv-m4_nlw" TargetMode="External"/><Relationship Id="rId24" Type="http://schemas.openxmlformats.org/officeDocument/2006/relationships/hyperlink" Target="http://www.youtube.com/watch?v=5LLyofyJYCk" TargetMode="External"/><Relationship Id="rId23"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8.jpg"/><Relationship Id="rId4" Type="http://schemas.openxmlformats.org/officeDocument/2006/relationships/hyperlink" Target="https://www.youtube.com/user/NormanFaitDesVideos" TargetMode="External"/><Relationship Id="rId9" Type="http://schemas.openxmlformats.org/officeDocument/2006/relationships/hyperlink" Target="https://www.youtube.com/user/CyprienGaming" TargetMode="External"/><Relationship Id="rId25" Type="http://schemas.openxmlformats.org/officeDocument/2006/relationships/image" Target="../media/image16.jpg"/><Relationship Id="rId5" Type="http://schemas.openxmlformats.org/officeDocument/2006/relationships/hyperlink" Target="https://www.youtube.com/channel/UCyWqModMQlbIo8274Wh_ZsQ" TargetMode="External"/><Relationship Id="rId6" Type="http://schemas.openxmlformats.org/officeDocument/2006/relationships/hyperlink" Target="https://www.youtube.com/user/ptitenatou/videos" TargetMode="External"/><Relationship Id="rId7" Type="http://schemas.openxmlformats.org/officeDocument/2006/relationships/hyperlink" Target="https://www.youtube.com/user/aMOODIEsqueezie" TargetMode="External"/><Relationship Id="rId8" Type="http://schemas.openxmlformats.org/officeDocument/2006/relationships/hyperlink" Target="https://www.youtube.com/channel/UCgvqvBoSHB1ctlyyhoHrGwQ" TargetMode="External"/><Relationship Id="rId11" Type="http://schemas.openxmlformats.org/officeDocument/2006/relationships/hyperlink" Target="https://www.youtube.com/user/sananas2106" TargetMode="External"/><Relationship Id="rId10" Type="http://schemas.openxmlformats.org/officeDocument/2006/relationships/hyperlink" Target="https://www.youtube.com/user/SUP3RKONARfr" TargetMode="External"/><Relationship Id="rId13" Type="http://schemas.openxmlformats.org/officeDocument/2006/relationships/hyperlink" Target="https://www.youtube.com/channel/UC9Tc6aq7HPTKhyIgV7ExAOg" TargetMode="External"/><Relationship Id="rId12" Type="http://schemas.openxmlformats.org/officeDocument/2006/relationships/hyperlink" Target="https://www.youtube.com/user/EnjoyPhoenix" TargetMode="External"/><Relationship Id="rId15" Type="http://schemas.openxmlformats.org/officeDocument/2006/relationships/hyperlink" Target="https://www.youtube.com/user/notabenemovies" TargetMode="External"/><Relationship Id="rId14" Type="http://schemas.openxmlformats.org/officeDocument/2006/relationships/hyperlink" Target="https://www.youtube.com/user/Axolotblog" TargetMode="External"/><Relationship Id="rId17" Type="http://schemas.openxmlformats.org/officeDocument/2006/relationships/hyperlink" Target="https://www.youtube.com/channel/UCAcAnMF0OrCtUep3Y4M-ZPw" TargetMode="External"/><Relationship Id="rId16" Type="http://schemas.openxmlformats.org/officeDocument/2006/relationships/hyperlink" Target="https://www.youtube.com/channel/UCofQxJWd4qkqc7ZgaLkZfcw" TargetMode="External"/><Relationship Id="rId19" Type="http://schemas.openxmlformats.org/officeDocument/2006/relationships/hyperlink" Target="https://www.youtube.com/channel/UCVeMw72tepFl1Zt5fvf9QKQ" TargetMode="External"/><Relationship Id="rId18" Type="http://schemas.openxmlformats.org/officeDocument/2006/relationships/hyperlink" Target="https://www.youtube.com/user/MrUsul200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youtube.com/static?template=terms&amp;gl=FR"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8.jpg"/><Relationship Id="rId4" Type="http://schemas.openxmlformats.org/officeDocument/2006/relationships/hyperlink" Target="http://www.youtube.com/watch?v=MJdLqBT_E5s" TargetMode="External"/><Relationship Id="rId5" Type="http://schemas.openxmlformats.org/officeDocument/2006/relationships/image" Target="../media/image15.jpg"/><Relationship Id="rId6" Type="http://schemas.openxmlformats.org/officeDocument/2006/relationships/hyperlink" Target="http://www.youtube.com/watch?v=4qGAjgUZwsk" TargetMode="External"/><Relationship Id="rId7" Type="http://schemas.openxmlformats.org/officeDocument/2006/relationships/image" Target="../media/image1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14090" l="0" r="0" t="0"/>
          <a:stretch/>
        </p:blipFill>
        <p:spPr>
          <a:xfrm>
            <a:off x="3040912" y="310375"/>
            <a:ext cx="3062175" cy="49551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pic>
        <p:nvPicPr>
          <p:cNvPr id="59" name="Google Shape;59;p14"/>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60" name="Google Shape;60;p14"/>
          <p:cNvSpPr txBox="1"/>
          <p:nvPr>
            <p:ph type="ctrTitle"/>
          </p:nvPr>
        </p:nvSpPr>
        <p:spPr>
          <a:xfrm>
            <a:off x="269825" y="1637350"/>
            <a:ext cx="8520600" cy="3038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rgbClr val="000000"/>
              </a:buClr>
              <a:buSzPts val="1100"/>
              <a:buFont typeface="Arial"/>
              <a:buNone/>
            </a:pPr>
            <a:r>
              <a:rPr b="1" lang="fr" sz="1300"/>
              <a:t>Médias, Culture, Éducation</a:t>
            </a:r>
            <a:endParaRPr b="1" sz="1300"/>
          </a:p>
          <a:p>
            <a:pPr indent="0" lvl="0" marL="0" rtl="0" algn="l">
              <a:lnSpc>
                <a:spcPct val="115000"/>
              </a:lnSpc>
              <a:spcBef>
                <a:spcPts val="400"/>
              </a:spcBef>
              <a:spcAft>
                <a:spcPts val="0"/>
              </a:spcAft>
              <a:buClr>
                <a:srgbClr val="000000"/>
              </a:buClr>
              <a:buSzPts val="1100"/>
              <a:buFont typeface="Arial"/>
              <a:buNone/>
            </a:pPr>
            <a:r>
              <a:rPr lang="fr" sz="1100"/>
              <a:t>Fragil se positionne depuis sa création en 2002 à la croisée de plusieurs dimensions : Médias, Culture et Éducation. A l’origine média culturel et social créé dans la métropole nantaise dans le style Do It Yourself, Fragil accompagne également aujourd’hui des projets d’éducation aux médias et aux pratiques numériques à dimension régionale.</a:t>
            </a:r>
            <a:endParaRPr sz="1100"/>
          </a:p>
          <a:p>
            <a:pPr indent="0" lvl="0" marL="0" rtl="0" algn="just">
              <a:lnSpc>
                <a:spcPct val="120000"/>
              </a:lnSpc>
              <a:spcBef>
                <a:spcPts val="0"/>
              </a:spcBef>
              <a:spcAft>
                <a:spcPts val="0"/>
              </a:spcAft>
              <a:buClr>
                <a:srgbClr val="000000"/>
              </a:buClr>
              <a:buSzPts val="1100"/>
              <a:buFont typeface="Arial"/>
              <a:buNone/>
            </a:pPr>
            <a:r>
              <a:t/>
            </a:r>
            <a:endParaRPr b="1" sz="1100"/>
          </a:p>
          <a:p>
            <a:pPr indent="0" lvl="0" marL="0" rtl="0" algn="just">
              <a:lnSpc>
                <a:spcPct val="120000"/>
              </a:lnSpc>
              <a:spcBef>
                <a:spcPts val="0"/>
              </a:spcBef>
              <a:spcAft>
                <a:spcPts val="0"/>
              </a:spcAft>
              <a:buClr>
                <a:srgbClr val="000000"/>
              </a:buClr>
              <a:buSzPts val="1100"/>
              <a:buFont typeface="Arial"/>
              <a:buNone/>
            </a:pPr>
            <a:r>
              <a:rPr b="1" lang="fr" sz="1100"/>
              <a:t>Fragil c’est :</a:t>
            </a:r>
            <a:endParaRPr b="1" sz="1100"/>
          </a:p>
          <a:p>
            <a:pPr indent="-298450" lvl="0" marL="457200" rtl="0" algn="l">
              <a:lnSpc>
                <a:spcPct val="115000"/>
              </a:lnSpc>
              <a:spcBef>
                <a:spcPts val="0"/>
              </a:spcBef>
              <a:spcAft>
                <a:spcPts val="0"/>
              </a:spcAft>
              <a:buSzPts val="1100"/>
              <a:buChar char="●"/>
            </a:pPr>
            <a:r>
              <a:rPr lang="fr" sz="1100"/>
              <a:t>la publication d’un </a:t>
            </a:r>
            <a:r>
              <a:rPr lang="fr" sz="1100" u="sng">
                <a:solidFill>
                  <a:schemeClr val="hlink"/>
                </a:solidFill>
                <a:hlinkClick r:id="rId4"/>
              </a:rPr>
              <a:t>magazine en ligne</a:t>
            </a:r>
            <a:r>
              <a:rPr lang="fr" sz="1100"/>
              <a:t> et la production de projets éditoriaux grâce à des citoyens-médias,</a:t>
            </a:r>
            <a:endParaRPr sz="1100"/>
          </a:p>
          <a:p>
            <a:pPr indent="-298450" lvl="0" marL="457200" rtl="0" algn="l">
              <a:lnSpc>
                <a:spcPct val="115000"/>
              </a:lnSpc>
              <a:spcBef>
                <a:spcPts val="0"/>
              </a:spcBef>
              <a:spcAft>
                <a:spcPts val="0"/>
              </a:spcAft>
              <a:buSzPts val="1100"/>
              <a:buChar char="●"/>
            </a:pPr>
            <a:r>
              <a:rPr lang="fr" sz="1100"/>
              <a:t>la conception et l’animation d’actions d’</a:t>
            </a:r>
            <a:r>
              <a:rPr lang="fr" sz="1100" u="sng">
                <a:solidFill>
                  <a:schemeClr val="hlink"/>
                </a:solidFill>
                <a:hlinkClick r:id="rId5"/>
              </a:rPr>
              <a:t>éducation aux médias</a:t>
            </a:r>
            <a:r>
              <a:rPr lang="fr" sz="1100"/>
              <a:t> et aux pratiques numériques.</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a:p>
        </p:txBody>
      </p:sp>
      <p:sp>
        <p:nvSpPr>
          <p:cNvPr id="61" name="Google Shape;61;p14"/>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Présentation de Fragil</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pic>
        <p:nvPicPr>
          <p:cNvPr id="66" name="Google Shape;66;p15"/>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67" name="Google Shape;67;p15"/>
          <p:cNvSpPr txBox="1"/>
          <p:nvPr>
            <p:ph type="ctrTitle"/>
          </p:nvPr>
        </p:nvSpPr>
        <p:spPr>
          <a:xfrm>
            <a:off x="269825" y="1637350"/>
            <a:ext cx="8520600" cy="30384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b="1" lang="fr" sz="1300"/>
              <a:t>Prénom ?</a:t>
            </a:r>
            <a:endParaRPr b="1" sz="1300"/>
          </a:p>
          <a:p>
            <a:pPr indent="0" lvl="0" marL="914400" rtl="0" algn="l">
              <a:lnSpc>
                <a:spcPct val="115000"/>
              </a:lnSpc>
              <a:spcBef>
                <a:spcPts val="0"/>
              </a:spcBef>
              <a:spcAft>
                <a:spcPts val="0"/>
              </a:spcAft>
              <a:buNone/>
            </a:pPr>
            <a:r>
              <a:t/>
            </a:r>
            <a:endParaRPr b="1" sz="1300"/>
          </a:p>
          <a:p>
            <a:pPr indent="-311150" lvl="0" marL="457200" rtl="0" algn="l">
              <a:lnSpc>
                <a:spcPct val="115000"/>
              </a:lnSpc>
              <a:spcBef>
                <a:spcPts val="0"/>
              </a:spcBef>
              <a:spcAft>
                <a:spcPts val="0"/>
              </a:spcAft>
              <a:buSzPts val="1300"/>
              <a:buChar char="-"/>
            </a:pPr>
            <a:r>
              <a:rPr b="1" lang="fr" sz="1300"/>
              <a:t>Âge ?</a:t>
            </a:r>
            <a:endParaRPr b="1" sz="1300"/>
          </a:p>
          <a:p>
            <a:pPr indent="0" lvl="0" marL="0" rtl="0" algn="l">
              <a:lnSpc>
                <a:spcPct val="115000"/>
              </a:lnSpc>
              <a:spcBef>
                <a:spcPts val="0"/>
              </a:spcBef>
              <a:spcAft>
                <a:spcPts val="0"/>
              </a:spcAft>
              <a:buNone/>
            </a:pPr>
            <a:r>
              <a:t/>
            </a:r>
            <a:endParaRPr b="1" sz="1300"/>
          </a:p>
          <a:p>
            <a:pPr indent="-311150" lvl="0" marL="457200" rtl="0" algn="l">
              <a:lnSpc>
                <a:spcPct val="115000"/>
              </a:lnSpc>
              <a:spcBef>
                <a:spcPts val="0"/>
              </a:spcBef>
              <a:spcAft>
                <a:spcPts val="0"/>
              </a:spcAft>
              <a:buSzPts val="1300"/>
              <a:buChar char="-"/>
            </a:pPr>
            <a:r>
              <a:rPr b="1" lang="fr" sz="1300"/>
              <a:t>Utilises-tu des réseaux sociaux ?</a:t>
            </a:r>
            <a:endParaRPr b="1" sz="1300"/>
          </a:p>
          <a:p>
            <a:pPr indent="0" lvl="0" marL="914400" rtl="0" algn="l">
              <a:lnSpc>
                <a:spcPct val="115000"/>
              </a:lnSpc>
              <a:spcBef>
                <a:spcPts val="0"/>
              </a:spcBef>
              <a:spcAft>
                <a:spcPts val="0"/>
              </a:spcAft>
              <a:buNone/>
            </a:pPr>
            <a:r>
              <a:t/>
            </a:r>
            <a:endParaRPr b="1" sz="1300"/>
          </a:p>
          <a:p>
            <a:pPr indent="-311150" lvl="0" marL="457200" rtl="0" algn="l">
              <a:lnSpc>
                <a:spcPct val="115000"/>
              </a:lnSpc>
              <a:spcBef>
                <a:spcPts val="0"/>
              </a:spcBef>
              <a:spcAft>
                <a:spcPts val="0"/>
              </a:spcAft>
              <a:buSzPts val="1300"/>
              <a:buChar char="-"/>
            </a:pPr>
            <a:r>
              <a:rPr b="1" lang="fr" sz="1300"/>
              <a:t>Comment utilises-tu Youtube ?</a:t>
            </a:r>
            <a:endParaRPr b="1" sz="1300"/>
          </a:p>
          <a:p>
            <a:pPr indent="0" lvl="0" marL="0" rtl="0" algn="l">
              <a:lnSpc>
                <a:spcPct val="115000"/>
              </a:lnSpc>
              <a:spcBef>
                <a:spcPts val="0"/>
              </a:spcBef>
              <a:spcAft>
                <a:spcPts val="0"/>
              </a:spcAft>
              <a:buNone/>
            </a:pPr>
            <a:r>
              <a:t/>
            </a:r>
            <a:endParaRPr b="1" sz="1300"/>
          </a:p>
          <a:p>
            <a:pPr indent="0" lvl="0" marL="914400" rtl="0" algn="l">
              <a:lnSpc>
                <a:spcPct val="115000"/>
              </a:lnSpc>
              <a:spcBef>
                <a:spcPts val="0"/>
              </a:spcBef>
              <a:spcAft>
                <a:spcPts val="0"/>
              </a:spcAft>
              <a:buNone/>
            </a:pPr>
            <a:r>
              <a:t/>
            </a:r>
            <a:endParaRPr b="1" sz="1300"/>
          </a:p>
          <a:p>
            <a:pPr indent="0" lvl="0" marL="914400" rtl="0" algn="l">
              <a:lnSpc>
                <a:spcPct val="115000"/>
              </a:lnSpc>
              <a:spcBef>
                <a:spcPts val="0"/>
              </a:spcBef>
              <a:spcAft>
                <a:spcPts val="0"/>
              </a:spcAft>
              <a:buNone/>
            </a:pPr>
            <a:r>
              <a:t/>
            </a:r>
            <a:endParaRPr b="1" sz="13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a:p>
        </p:txBody>
      </p:sp>
      <p:sp>
        <p:nvSpPr>
          <p:cNvPr id="68" name="Google Shape;68;p15"/>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Présentez-vous</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pic>
        <p:nvPicPr>
          <p:cNvPr id="73" name="Google Shape;73;p16"/>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74" name="Google Shape;74;p16"/>
          <p:cNvSpPr txBox="1"/>
          <p:nvPr/>
        </p:nvSpPr>
        <p:spPr>
          <a:xfrm>
            <a:off x="938600" y="1957350"/>
            <a:ext cx="7422300" cy="13308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Quelle vidéo voulez-vous regarder ?</a:t>
            </a:r>
            <a:br>
              <a:rPr b="1" lang="fr" sz="3600">
                <a:solidFill>
                  <a:srgbClr val="FFFFFF"/>
                </a:solidFill>
              </a:rPr>
            </a:br>
            <a:endParaRPr b="1" sz="36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pic>
        <p:nvPicPr>
          <p:cNvPr id="79" name="Google Shape;79;p17"/>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80" name="Google Shape;80;p17"/>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81" name="Google Shape;81;p17"/>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Classez ces services par ordre de création :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YouTube </a:t>
            </a:r>
            <a:endParaRPr sz="1200"/>
          </a:p>
          <a:p>
            <a:pPr indent="-304800" lvl="0" marL="457200" rtl="0" algn="l">
              <a:lnSpc>
                <a:spcPct val="150000"/>
              </a:lnSpc>
              <a:spcBef>
                <a:spcPts val="0"/>
              </a:spcBef>
              <a:spcAft>
                <a:spcPts val="0"/>
              </a:spcAft>
              <a:buSzPts val="1200"/>
              <a:buChar char="-"/>
            </a:pPr>
            <a:r>
              <a:rPr lang="fr" sz="1200"/>
              <a:t>Google </a:t>
            </a:r>
            <a:endParaRPr sz="1200"/>
          </a:p>
          <a:p>
            <a:pPr indent="-304800" lvl="0" marL="457200" rtl="0" algn="l">
              <a:lnSpc>
                <a:spcPct val="150000"/>
              </a:lnSpc>
              <a:spcBef>
                <a:spcPts val="0"/>
              </a:spcBef>
              <a:spcAft>
                <a:spcPts val="0"/>
              </a:spcAft>
              <a:buSzPts val="1200"/>
              <a:buChar char="-"/>
            </a:pPr>
            <a:r>
              <a:rPr lang="fr" sz="1200"/>
              <a:t>Gmail </a:t>
            </a:r>
            <a:endParaRPr sz="1200"/>
          </a:p>
          <a:p>
            <a:pPr indent="-304800" lvl="0" marL="457200" rtl="0" algn="l">
              <a:lnSpc>
                <a:spcPct val="150000"/>
              </a:lnSpc>
              <a:spcBef>
                <a:spcPts val="0"/>
              </a:spcBef>
              <a:spcAft>
                <a:spcPts val="0"/>
              </a:spcAft>
              <a:buSzPts val="1200"/>
              <a:buChar char="-"/>
            </a:pPr>
            <a:r>
              <a:rPr lang="fr" sz="1200"/>
              <a:t>Facebook </a:t>
            </a:r>
            <a:endParaRPr sz="1200"/>
          </a:p>
          <a:p>
            <a:pPr indent="-304800" lvl="0" marL="457200" rtl="0" algn="l">
              <a:lnSpc>
                <a:spcPct val="150000"/>
              </a:lnSpc>
              <a:spcBef>
                <a:spcPts val="0"/>
              </a:spcBef>
              <a:spcAft>
                <a:spcPts val="0"/>
              </a:spcAft>
              <a:buSzPts val="1200"/>
              <a:buChar char="-"/>
            </a:pPr>
            <a:r>
              <a:rPr lang="fr" sz="1200"/>
              <a:t>Twitter </a:t>
            </a:r>
            <a:endParaRPr sz="1200"/>
          </a:p>
          <a:p>
            <a:pPr indent="-304800" lvl="0" marL="457200" rtl="0" algn="l">
              <a:lnSpc>
                <a:spcPct val="150000"/>
              </a:lnSpc>
              <a:spcBef>
                <a:spcPts val="0"/>
              </a:spcBef>
              <a:spcAft>
                <a:spcPts val="0"/>
              </a:spcAft>
              <a:buSzPts val="1200"/>
              <a:buChar char="-"/>
            </a:pPr>
            <a:r>
              <a:rPr lang="fr" sz="1200"/>
              <a:t>Netflix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pic>
        <p:nvPicPr>
          <p:cNvPr id="86" name="Google Shape;86;p18"/>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87" name="Google Shape;87;p18"/>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88" name="Google Shape;88;p18"/>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Classez ces services par ordre de création :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solidFill>
                  <a:schemeClr val="dk1"/>
                </a:solidFill>
              </a:rPr>
              <a:t>Netflix (août 1997)</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Google (septembre 1998) </a:t>
            </a:r>
            <a:endParaRPr sz="1200">
              <a:solidFill>
                <a:schemeClr val="dk1"/>
              </a:solidFill>
            </a:endParaRPr>
          </a:p>
          <a:p>
            <a:pPr indent="-304800" lvl="0" marL="457200" rtl="0" algn="l">
              <a:lnSpc>
                <a:spcPct val="150000"/>
              </a:lnSpc>
              <a:spcBef>
                <a:spcPts val="0"/>
              </a:spcBef>
              <a:spcAft>
                <a:spcPts val="0"/>
              </a:spcAft>
              <a:buSzPts val="1200"/>
              <a:buChar char="-"/>
            </a:pPr>
            <a:r>
              <a:rPr lang="fr" sz="1200">
                <a:solidFill>
                  <a:schemeClr val="dk1"/>
                </a:solidFill>
              </a:rPr>
              <a:t>Facebook (février 2004) </a:t>
            </a:r>
            <a:endParaRPr sz="1200"/>
          </a:p>
          <a:p>
            <a:pPr indent="-304800" lvl="0" marL="457200" rtl="0" algn="l">
              <a:lnSpc>
                <a:spcPct val="150000"/>
              </a:lnSpc>
              <a:spcBef>
                <a:spcPts val="0"/>
              </a:spcBef>
              <a:spcAft>
                <a:spcPts val="0"/>
              </a:spcAft>
              <a:buSzPts val="1200"/>
              <a:buChar char="-"/>
            </a:pPr>
            <a:r>
              <a:rPr lang="fr" sz="1200"/>
              <a:t>Gmail (avril 2004) </a:t>
            </a:r>
            <a:endParaRPr sz="1200"/>
          </a:p>
          <a:p>
            <a:pPr indent="-304800" lvl="0" marL="457200" rtl="0" algn="l">
              <a:lnSpc>
                <a:spcPct val="150000"/>
              </a:lnSpc>
              <a:spcBef>
                <a:spcPts val="0"/>
              </a:spcBef>
              <a:spcAft>
                <a:spcPts val="0"/>
              </a:spcAft>
              <a:buSzPts val="1200"/>
              <a:buChar char="-"/>
            </a:pPr>
            <a:r>
              <a:rPr lang="fr" sz="1200">
                <a:solidFill>
                  <a:schemeClr val="dk1"/>
                </a:solidFill>
              </a:rPr>
              <a:t>YouTube (février 2005) </a:t>
            </a:r>
            <a:endParaRPr sz="1200"/>
          </a:p>
          <a:p>
            <a:pPr indent="-304800" lvl="0" marL="457200" rtl="0" algn="l">
              <a:lnSpc>
                <a:spcPct val="150000"/>
              </a:lnSpc>
              <a:spcBef>
                <a:spcPts val="0"/>
              </a:spcBef>
              <a:spcAft>
                <a:spcPts val="0"/>
              </a:spcAft>
              <a:buSzPts val="1200"/>
              <a:buChar char="-"/>
            </a:pPr>
            <a:r>
              <a:rPr lang="fr" sz="1200"/>
              <a:t>Twitter (mars 2006) </a:t>
            </a:r>
            <a:endParaRPr sz="1200"/>
          </a:p>
          <a:p>
            <a:pPr indent="0" lvl="0" marL="0" rtl="0" algn="l">
              <a:lnSpc>
                <a:spcPct val="150000"/>
              </a:lnSpc>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pic>
        <p:nvPicPr>
          <p:cNvPr id="93" name="Google Shape;93;p19"/>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94" name="Google Shape;94;p19"/>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95" name="Google Shape;95;p19"/>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Qui possède Youtube depuis 2006 ?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Amazon </a:t>
            </a:r>
            <a:endParaRPr sz="1200"/>
          </a:p>
          <a:p>
            <a:pPr indent="-304800" lvl="0" marL="457200" rtl="0" algn="l">
              <a:lnSpc>
                <a:spcPct val="150000"/>
              </a:lnSpc>
              <a:spcBef>
                <a:spcPts val="0"/>
              </a:spcBef>
              <a:spcAft>
                <a:spcPts val="0"/>
              </a:spcAft>
              <a:buSzPts val="1200"/>
              <a:buChar char="-"/>
            </a:pPr>
            <a:r>
              <a:rPr lang="fr" sz="1200"/>
              <a:t>Google </a:t>
            </a:r>
            <a:endParaRPr sz="1200"/>
          </a:p>
          <a:p>
            <a:pPr indent="-304800" lvl="0" marL="457200" rtl="0" algn="l">
              <a:lnSpc>
                <a:spcPct val="150000"/>
              </a:lnSpc>
              <a:spcBef>
                <a:spcPts val="0"/>
              </a:spcBef>
              <a:spcAft>
                <a:spcPts val="0"/>
              </a:spcAft>
              <a:buSzPts val="1200"/>
              <a:buChar char="-"/>
            </a:pPr>
            <a:r>
              <a:rPr lang="fr" sz="1200"/>
              <a:t>Facebook </a:t>
            </a:r>
            <a:endParaRPr sz="1200"/>
          </a:p>
          <a:p>
            <a:pPr indent="-304800" lvl="0" marL="457200" rtl="0" algn="l">
              <a:lnSpc>
                <a:spcPct val="150000"/>
              </a:lnSpc>
              <a:spcBef>
                <a:spcPts val="0"/>
              </a:spcBef>
              <a:spcAft>
                <a:spcPts val="0"/>
              </a:spcAft>
              <a:buSzPts val="1200"/>
              <a:buChar char="-"/>
            </a:pPr>
            <a:r>
              <a:rPr lang="fr" sz="1200"/>
              <a:t>IBM</a:t>
            </a:r>
            <a:endParaRPr sz="1200"/>
          </a:p>
          <a:p>
            <a:pPr indent="-304800" lvl="0" marL="457200" rtl="0" algn="l">
              <a:lnSpc>
                <a:spcPct val="150000"/>
              </a:lnSpc>
              <a:spcBef>
                <a:spcPts val="0"/>
              </a:spcBef>
              <a:spcAft>
                <a:spcPts val="0"/>
              </a:spcAft>
              <a:buSzPts val="1200"/>
              <a:buChar char="-"/>
            </a:pPr>
            <a:r>
              <a:rPr lang="fr" sz="1200"/>
              <a:t>Personne n’a racheté YouTube à l’heure actuelle</a:t>
            </a:r>
            <a:endParaRPr sz="1200"/>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pic>
        <p:nvPicPr>
          <p:cNvPr id="100" name="Google Shape;100;p20"/>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01" name="Google Shape;101;p20"/>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02" name="Google Shape;102;p20"/>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Qui possède Youtube depuis 2006 ?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Amazon </a:t>
            </a:r>
            <a:endParaRPr sz="1200"/>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Google </a:t>
            </a:r>
            <a:endParaRPr sz="1200">
              <a:solidFill>
                <a:srgbClr val="6AA84F"/>
              </a:solidFill>
            </a:endParaRPr>
          </a:p>
          <a:p>
            <a:pPr indent="-304800" lvl="0" marL="457200" rtl="0" algn="l">
              <a:lnSpc>
                <a:spcPct val="150000"/>
              </a:lnSpc>
              <a:spcBef>
                <a:spcPts val="0"/>
              </a:spcBef>
              <a:spcAft>
                <a:spcPts val="0"/>
              </a:spcAft>
              <a:buSzPts val="1200"/>
              <a:buChar char="-"/>
            </a:pPr>
            <a:r>
              <a:rPr lang="fr" sz="1200"/>
              <a:t>Facebook </a:t>
            </a:r>
            <a:endParaRPr sz="1200"/>
          </a:p>
          <a:p>
            <a:pPr indent="-304800" lvl="0" marL="457200" rtl="0" algn="l">
              <a:lnSpc>
                <a:spcPct val="150000"/>
              </a:lnSpc>
              <a:spcBef>
                <a:spcPts val="0"/>
              </a:spcBef>
              <a:spcAft>
                <a:spcPts val="0"/>
              </a:spcAft>
              <a:buSzPts val="1200"/>
              <a:buChar char="-"/>
            </a:pPr>
            <a:r>
              <a:rPr lang="fr" sz="1200"/>
              <a:t>IBM</a:t>
            </a:r>
            <a:endParaRPr sz="1200"/>
          </a:p>
          <a:p>
            <a:pPr indent="-304800" lvl="0" marL="457200" rtl="0" algn="l">
              <a:lnSpc>
                <a:spcPct val="150000"/>
              </a:lnSpc>
              <a:spcBef>
                <a:spcPts val="0"/>
              </a:spcBef>
              <a:spcAft>
                <a:spcPts val="0"/>
              </a:spcAft>
              <a:buClr>
                <a:schemeClr val="dk1"/>
              </a:buClr>
              <a:buSzPts val="1200"/>
              <a:buChar char="-"/>
            </a:pPr>
            <a:r>
              <a:rPr lang="fr" sz="1200">
                <a:solidFill>
                  <a:schemeClr val="dk1"/>
                </a:solidFill>
              </a:rPr>
              <a:t>Personne n’a racheté YouTube à l’heure actuelle</a:t>
            </a:r>
            <a:endParaRPr sz="1200">
              <a:solidFill>
                <a:schemeClr val="dk1"/>
              </a:solidFill>
            </a:endParaRPr>
          </a:p>
          <a:p>
            <a:pPr indent="0" lvl="0" marL="457200" rtl="0" algn="l">
              <a:lnSpc>
                <a:spcPct val="150000"/>
              </a:lnSpc>
              <a:spcBef>
                <a:spcPts val="0"/>
              </a:spcBef>
              <a:spcAft>
                <a:spcPts val="0"/>
              </a:spcAft>
              <a:buNone/>
            </a:pPr>
            <a:r>
              <a:t/>
            </a:r>
            <a:endParaRPr sz="1200"/>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pic>
        <p:nvPicPr>
          <p:cNvPr id="107" name="Google Shape;107;p2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08" name="Google Shape;108;p21"/>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09" name="Google Shape;109;p21"/>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Quelle est la chaîne comptant le plus d’abonnés au monde ? </a:t>
            </a:r>
            <a:endParaRPr b="1"/>
          </a:p>
          <a:p>
            <a:pPr indent="0" lvl="0" marL="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PewDiePie </a:t>
            </a:r>
            <a:endParaRPr sz="1200"/>
          </a:p>
          <a:p>
            <a:pPr indent="-304800" lvl="0" marL="457200" rtl="0" algn="l">
              <a:lnSpc>
                <a:spcPct val="150000"/>
              </a:lnSpc>
              <a:spcBef>
                <a:spcPts val="0"/>
              </a:spcBef>
              <a:spcAft>
                <a:spcPts val="0"/>
              </a:spcAft>
              <a:buSzPts val="1200"/>
              <a:buChar char="-"/>
            </a:pPr>
            <a:r>
              <a:rPr lang="fr" sz="1200"/>
              <a:t>Dude Perfect </a:t>
            </a:r>
            <a:endParaRPr sz="1200"/>
          </a:p>
          <a:p>
            <a:pPr indent="-304800" lvl="0" marL="457200" rtl="0" algn="l">
              <a:lnSpc>
                <a:spcPct val="150000"/>
              </a:lnSpc>
              <a:spcBef>
                <a:spcPts val="0"/>
              </a:spcBef>
              <a:spcAft>
                <a:spcPts val="0"/>
              </a:spcAft>
              <a:buSzPts val="1200"/>
              <a:buChar char="-"/>
            </a:pPr>
            <a:r>
              <a:rPr lang="fr" sz="1200"/>
              <a:t>Logan Paul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pic>
        <p:nvPicPr>
          <p:cNvPr id="114" name="Google Shape;114;p22"/>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15" name="Google Shape;115;p22"/>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16" name="Google Shape;116;p22"/>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Quelle est la chaîne comptant le plus d’abonnés au monde ? </a:t>
            </a:r>
            <a:endParaRPr b="1"/>
          </a:p>
          <a:p>
            <a:pPr indent="0" lvl="0" marL="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PewDiePie (62 Millions)  </a:t>
            </a:r>
            <a:r>
              <a:rPr lang="fr" sz="1200">
                <a:solidFill>
                  <a:srgbClr val="93C47D"/>
                </a:solidFill>
              </a:rPr>
              <a:t>bientôt dépassé par </a:t>
            </a:r>
            <a:r>
              <a:rPr lang="fr" sz="1200" u="sng">
                <a:solidFill>
                  <a:schemeClr val="accent5"/>
                </a:solidFill>
                <a:hlinkClick r:id="rId4"/>
              </a:rPr>
              <a:t>T-series </a:t>
            </a:r>
            <a:endParaRPr sz="1200">
              <a:solidFill>
                <a:srgbClr val="6AA84F"/>
              </a:solidFill>
            </a:endParaRPr>
          </a:p>
          <a:p>
            <a:pPr indent="-304800" lvl="0" marL="457200" rtl="0" algn="l">
              <a:lnSpc>
                <a:spcPct val="150000"/>
              </a:lnSpc>
              <a:spcBef>
                <a:spcPts val="0"/>
              </a:spcBef>
              <a:spcAft>
                <a:spcPts val="0"/>
              </a:spcAft>
              <a:buSzPts val="1200"/>
              <a:buChar char="-"/>
            </a:pPr>
            <a:r>
              <a:rPr lang="fr" sz="1200"/>
              <a:t>Dude Perfect </a:t>
            </a:r>
            <a:endParaRPr sz="1200"/>
          </a:p>
          <a:p>
            <a:pPr indent="-304800" lvl="0" marL="457200" rtl="0" algn="l">
              <a:lnSpc>
                <a:spcPct val="150000"/>
              </a:lnSpc>
              <a:spcBef>
                <a:spcPts val="0"/>
              </a:spcBef>
              <a:spcAft>
                <a:spcPts val="0"/>
              </a:spcAft>
              <a:buSzPts val="1200"/>
              <a:buChar char="-"/>
            </a:pPr>
            <a:r>
              <a:rPr lang="fr" sz="1200"/>
              <a:t>Logan Paul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Combine a rundown asylum with a talking electric wheelchair and you have the recipe for whatever it is that just happened to me.&#10;&#10;YouTube Red Original Series&#10;youtube.com/red&#10;&#10;Partner rating: TV-MA&#10;&#10;MERCHANDISE:&#10;PewDiePie Clothing:&#10;http://bit.ly/ShopBro&#10;&#10;My Game:&#10;PewDiePie: Legend Of The Brofist&#10;Apple: http://apple.co/1Kxi8rQ &#10;Android: http://bit.ly/1Pxt8Xw&#10;&#10;My Book:&#10;This Book Loves You&#10;http://www.pewdiepie.com/go/book&#10;&#10;My App:&#10;Apple: http://bit.ly/AppleBro&#10;Android: http://bit.ly/AndroidBro&#10;&#10;SOCIALS:&#10;Twitter ► https://twitter.com/pewdiepie&#10;Facebook ► http://facebook.com/pewdiepie&#10;Instagram ► http://instagram.com/pewdiepie&#10;&#10;----------------------------------------­­---&#10;Thanks for being a bro!&#10;...........&#10;...................__&#10;............./´¯/'...'/´¯¯`·¸&#10;........../'/.../..../......./¨¯\&#10;........('(...´...´.... ¯~/'...')&#10;.........\.................'...../&#10;..........''...\.......... _.·´&#10;............\..............(&#10;BROFIST ..........." id="117" name="Google Shape;117;p22" title="LEVEL 7 | I’M NOT CRAZY  (OUTLAST IRL GAMEPLAY)">
            <a:hlinkClick r:id="rId5"/>
          </p:cNvPr>
          <p:cNvPicPr preferRelativeResize="0"/>
          <p:nvPr/>
        </p:nvPicPr>
        <p:blipFill>
          <a:blip r:embed="rId6">
            <a:alphaModFix/>
          </a:blip>
          <a:stretch>
            <a:fillRect/>
          </a:stretch>
        </p:blipFill>
        <p:spPr>
          <a:xfrm>
            <a:off x="4945950" y="2621550"/>
            <a:ext cx="2471567" cy="1853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Google Shape;122;p23"/>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23" name="Google Shape;123;p23"/>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24" name="Google Shape;124;p23"/>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A quelle place se trouve la première YouTubeuse dans le classement français ? </a:t>
            </a:r>
            <a:endParaRPr b="1"/>
          </a:p>
          <a:p>
            <a:pPr indent="0" lvl="0" marL="0" rtl="0" algn="l">
              <a:spcBef>
                <a:spcPts val="0"/>
              </a:spcBef>
              <a:spcAft>
                <a:spcPts val="0"/>
              </a:spcAft>
              <a:buNone/>
            </a:pPr>
            <a:r>
              <a:rPr b="1" lang="fr"/>
              <a:t>(en nombre d’abonné.e.s )</a:t>
            </a:r>
            <a:endParaRPr sz="1200"/>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1ère</a:t>
            </a:r>
            <a:endParaRPr sz="1200"/>
          </a:p>
          <a:p>
            <a:pPr indent="-304800" lvl="0" marL="457200" rtl="0" algn="l">
              <a:lnSpc>
                <a:spcPct val="150000"/>
              </a:lnSpc>
              <a:spcBef>
                <a:spcPts val="0"/>
              </a:spcBef>
              <a:spcAft>
                <a:spcPts val="0"/>
              </a:spcAft>
              <a:buSzPts val="1200"/>
              <a:buChar char="-"/>
            </a:pPr>
            <a:r>
              <a:rPr lang="fr" sz="1200"/>
              <a:t>3ème</a:t>
            </a:r>
            <a:endParaRPr sz="1200"/>
          </a:p>
          <a:p>
            <a:pPr indent="-304800" lvl="0" marL="457200" rtl="0" algn="l">
              <a:lnSpc>
                <a:spcPct val="150000"/>
              </a:lnSpc>
              <a:spcBef>
                <a:spcPts val="0"/>
              </a:spcBef>
              <a:spcAft>
                <a:spcPts val="0"/>
              </a:spcAft>
              <a:buSzPts val="1200"/>
              <a:buChar char="-"/>
            </a:pPr>
            <a:r>
              <a:rPr lang="fr" sz="1200"/>
              <a:t>10ème</a:t>
            </a:r>
            <a:endParaRPr sz="1200"/>
          </a:p>
          <a:p>
            <a:pPr indent="-304800" lvl="0" marL="457200" rtl="0" algn="l">
              <a:lnSpc>
                <a:spcPct val="150000"/>
              </a:lnSpc>
              <a:spcBef>
                <a:spcPts val="0"/>
              </a:spcBef>
              <a:spcAft>
                <a:spcPts val="0"/>
              </a:spcAft>
              <a:buSzPts val="1200"/>
              <a:buChar char="-"/>
            </a:pPr>
            <a:r>
              <a:rPr lang="fr" sz="1200"/>
              <a:t>20ème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id="129" name="Google Shape;129;p24"/>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30" name="Google Shape;130;p24"/>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31" name="Google Shape;131;p24"/>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a:solidFill>
                  <a:schemeClr val="dk1"/>
                </a:solidFill>
              </a:rPr>
              <a:t>A quelle place se trouve la première YouTubeuse dans le classement français ? </a:t>
            </a:r>
            <a:endParaRPr b="1">
              <a:solidFill>
                <a:schemeClr val="dk1"/>
              </a:solidFill>
            </a:endParaRPr>
          </a:p>
          <a:p>
            <a:pPr indent="0" lvl="0" marL="0" rtl="0" algn="l">
              <a:spcBef>
                <a:spcPts val="0"/>
              </a:spcBef>
              <a:spcAft>
                <a:spcPts val="0"/>
              </a:spcAft>
              <a:buClr>
                <a:schemeClr val="dk1"/>
              </a:buClr>
              <a:buSzPts val="1100"/>
              <a:buFont typeface="Arial"/>
              <a:buNone/>
            </a:pPr>
            <a:r>
              <a:rPr b="1" lang="fr">
                <a:solidFill>
                  <a:schemeClr val="dk1"/>
                </a:solidFill>
              </a:rPr>
              <a:t>(en nombre d’abonné.e.s )</a:t>
            </a:r>
            <a:endParaRPr b="1">
              <a:solidFill>
                <a:schemeClr val="dk1"/>
              </a:solidFill>
            </a:endParaRPr>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1ère</a:t>
            </a:r>
            <a:endParaRPr sz="1200"/>
          </a:p>
          <a:p>
            <a:pPr indent="-304800" lvl="0" marL="457200" rtl="0" algn="l">
              <a:lnSpc>
                <a:spcPct val="150000"/>
              </a:lnSpc>
              <a:spcBef>
                <a:spcPts val="0"/>
              </a:spcBef>
              <a:spcAft>
                <a:spcPts val="0"/>
              </a:spcAft>
              <a:buSzPts val="1200"/>
              <a:buChar char="-"/>
            </a:pPr>
            <a:r>
              <a:rPr lang="fr" sz="1200"/>
              <a:t>3ème</a:t>
            </a:r>
            <a:endParaRPr sz="1200"/>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10</a:t>
            </a:r>
            <a:r>
              <a:rPr lang="fr" sz="1200">
                <a:solidFill>
                  <a:srgbClr val="6AA84F"/>
                </a:solidFill>
              </a:rPr>
              <a:t>ème (Natoo 4,6Millions)</a:t>
            </a:r>
            <a:endParaRPr sz="1200">
              <a:solidFill>
                <a:srgbClr val="6AA84F"/>
              </a:solidFill>
            </a:endParaRPr>
          </a:p>
          <a:p>
            <a:pPr indent="-304800" lvl="0" marL="457200" rtl="0" algn="l">
              <a:lnSpc>
                <a:spcPct val="150000"/>
              </a:lnSpc>
              <a:spcBef>
                <a:spcPts val="0"/>
              </a:spcBef>
              <a:spcAft>
                <a:spcPts val="0"/>
              </a:spcAft>
              <a:buSzPts val="1200"/>
              <a:buChar char="-"/>
            </a:pPr>
            <a:r>
              <a:rPr lang="fr" sz="1200"/>
              <a:t>20ème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Merci à Kemar pour cette composition musicale de qualité et pour son passage en leggings! Ce mec pèse un maximum dans l'univers du poney.&#10;Merci à Kitty qui porte à merveille la corne gonflable!&#10;Et merci à tous les abonnés!! J'ai voulu faire une vidéo un peu spécial pour marquer le cap des 500 000 abonnés, j'éspère que cette chanson vous plaira! Je ne vous cache pas que Camaro est déjà sur le coup pour produire l'album....&#10;#drogue&#10;#illuminatoo&#10;&#10;Vous pouvez nous suivre ici:&#10;Facebook Natoo: https://www.facebook.com/fille.ludique&#10;Facebook Kemar: https://www.facebook.com/LeKemar&#10;&#10;Twitter Natoo: https://twitter.com/Nato_o&#10;Twitter Kemar: https://twitter.com/LeKemar&#10;&#10;Instagram: natoogram&#10;Vine: natoo&#10;&#10;Encore merci!" id="132" name="Google Shape;132;p24" title="La chanson des licornes - Natoo">
            <a:hlinkClick r:id="rId4"/>
          </p:cNvPr>
          <p:cNvPicPr preferRelativeResize="0"/>
          <p:nvPr/>
        </p:nvPicPr>
        <p:blipFill>
          <a:blip r:embed="rId5">
            <a:alphaModFix/>
          </a:blip>
          <a:stretch>
            <a:fillRect/>
          </a:stretch>
        </p:blipFill>
        <p:spPr>
          <a:xfrm>
            <a:off x="4406600" y="2151975"/>
            <a:ext cx="2471567" cy="1853675"/>
          </a:xfrm>
          <a:prstGeom prst="rect">
            <a:avLst/>
          </a:prstGeom>
          <a:noFill/>
          <a:ln>
            <a:noFill/>
          </a:ln>
        </p:spPr>
      </p:pic>
      <p:sp>
        <p:nvSpPr>
          <p:cNvPr id="133" name="Google Shape;133;p24"/>
          <p:cNvSpPr txBox="1"/>
          <p:nvPr/>
        </p:nvSpPr>
        <p:spPr>
          <a:xfrm>
            <a:off x="469800" y="4691250"/>
            <a:ext cx="16443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6"/>
              </a:rPr>
              <a:t>Source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pic>
        <p:nvPicPr>
          <p:cNvPr id="138" name="Google Shape;138;p25"/>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39" name="Google Shape;139;p25"/>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40" name="Google Shape;140;p25"/>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Comment s’appelle la première vidéo postée sur YouTube ? </a:t>
            </a:r>
            <a:endParaRPr b="1"/>
          </a:p>
          <a:p>
            <a:pPr indent="0" lvl="0" marL="0" rtl="0" algn="l">
              <a:spcBef>
                <a:spcPts val="0"/>
              </a:spcBef>
              <a:spcAft>
                <a:spcPts val="0"/>
              </a:spcAft>
              <a:buNone/>
            </a:pPr>
            <a:r>
              <a:t/>
            </a:r>
            <a:endParaRPr b="1" sz="1200"/>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“this is youtube” </a:t>
            </a:r>
            <a:endParaRPr sz="1200"/>
          </a:p>
          <a:p>
            <a:pPr indent="-304800" lvl="0" marL="457200" rtl="0" algn="l">
              <a:lnSpc>
                <a:spcPct val="150000"/>
              </a:lnSpc>
              <a:spcBef>
                <a:spcPts val="0"/>
              </a:spcBef>
              <a:spcAft>
                <a:spcPts val="0"/>
              </a:spcAft>
              <a:buSzPts val="1200"/>
              <a:buChar char="-"/>
            </a:pPr>
            <a:r>
              <a:rPr lang="fr" sz="1200">
                <a:solidFill>
                  <a:schemeClr val="dk1"/>
                </a:solidFill>
              </a:rPr>
              <a:t>“me at the zoo” </a:t>
            </a:r>
            <a:endParaRPr sz="1200">
              <a:solidFill>
                <a:schemeClr val="dk1"/>
              </a:solidFill>
            </a:endParaRPr>
          </a:p>
          <a:p>
            <a:pPr indent="-304800" lvl="0" marL="457200" rtl="0" algn="l">
              <a:lnSpc>
                <a:spcPct val="150000"/>
              </a:lnSpc>
              <a:spcBef>
                <a:spcPts val="0"/>
              </a:spcBef>
              <a:spcAft>
                <a:spcPts val="0"/>
              </a:spcAft>
              <a:buSzPts val="1200"/>
              <a:buChar char="-"/>
            </a:pPr>
            <a:r>
              <a:rPr lang="fr" sz="1200"/>
              <a:t>“15258xVV.mpg”</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id="145" name="Google Shape;145;p26"/>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46" name="Google Shape;146;p26"/>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47" name="Google Shape;147;p26"/>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Comment s’appelle la première vidéo postée sur YouTube ? </a:t>
            </a:r>
            <a:endParaRPr b="1"/>
          </a:p>
          <a:p>
            <a:pPr indent="0" lvl="0" marL="0" rtl="0" algn="l">
              <a:spcBef>
                <a:spcPts val="0"/>
              </a:spcBef>
              <a:spcAft>
                <a:spcPts val="0"/>
              </a:spcAft>
              <a:buNone/>
            </a:pPr>
            <a:r>
              <a:t/>
            </a:r>
            <a:endParaRPr b="1" sz="1200"/>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“this is youtube” </a:t>
            </a:r>
            <a:endParaRPr sz="1200"/>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“me at the zoo” </a:t>
            </a:r>
            <a:endParaRPr sz="1200">
              <a:solidFill>
                <a:srgbClr val="6AA84F"/>
              </a:solidFill>
            </a:endParaRPr>
          </a:p>
          <a:p>
            <a:pPr indent="-304800" lvl="0" marL="457200" rtl="0" algn="l">
              <a:lnSpc>
                <a:spcPct val="150000"/>
              </a:lnSpc>
              <a:spcBef>
                <a:spcPts val="0"/>
              </a:spcBef>
              <a:spcAft>
                <a:spcPts val="0"/>
              </a:spcAft>
              <a:buSzPts val="1200"/>
              <a:buChar char="-"/>
            </a:pPr>
            <a:r>
              <a:rPr lang="fr" sz="1200"/>
              <a:t>“15258xVV.mpg”</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The first video on YouTube. Maybe it's time to go back to the zoo? The name of the music playing in the background is Darude - Sandstorm." id="148" name="Google Shape;148;p26" title="Me at the zoo">
            <a:hlinkClick r:id="rId4"/>
          </p:cNvPr>
          <p:cNvPicPr preferRelativeResize="0"/>
          <p:nvPr/>
        </p:nvPicPr>
        <p:blipFill>
          <a:blip r:embed="rId5">
            <a:alphaModFix/>
          </a:blip>
          <a:stretch>
            <a:fillRect/>
          </a:stretch>
        </p:blipFill>
        <p:spPr>
          <a:xfrm>
            <a:off x="4329275" y="2084727"/>
            <a:ext cx="2386100" cy="1789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pic>
        <p:nvPicPr>
          <p:cNvPr id="153" name="Google Shape;153;p27"/>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54" name="Google Shape;154;p27"/>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55" name="Google Shape;155;p27"/>
          <p:cNvSpPr txBox="1"/>
          <p:nvPr/>
        </p:nvSpPr>
        <p:spPr>
          <a:xfrm>
            <a:off x="570825" y="1386625"/>
            <a:ext cx="8118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Si ma chaîne est monétisée et qu’une de mes vidéos est vue 1000 fois, quel est le montant moyen de ma rémunération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0,1$</a:t>
            </a:r>
            <a:endParaRPr sz="1200"/>
          </a:p>
          <a:p>
            <a:pPr indent="-304800" lvl="0" marL="457200" rtl="0" algn="l">
              <a:lnSpc>
                <a:spcPct val="150000"/>
              </a:lnSpc>
              <a:spcBef>
                <a:spcPts val="0"/>
              </a:spcBef>
              <a:spcAft>
                <a:spcPts val="0"/>
              </a:spcAft>
              <a:buSzPts val="1200"/>
              <a:buChar char="-"/>
            </a:pPr>
            <a:r>
              <a:rPr lang="fr" sz="1200"/>
              <a:t>1$ </a:t>
            </a:r>
            <a:endParaRPr sz="1200"/>
          </a:p>
          <a:p>
            <a:pPr indent="-304800" lvl="0" marL="457200" rtl="0" algn="l">
              <a:lnSpc>
                <a:spcPct val="150000"/>
              </a:lnSpc>
              <a:spcBef>
                <a:spcPts val="0"/>
              </a:spcBef>
              <a:spcAft>
                <a:spcPts val="0"/>
              </a:spcAft>
              <a:buSzPts val="1200"/>
              <a:buChar char="-"/>
            </a:pPr>
            <a:r>
              <a:rPr lang="fr" sz="1200"/>
              <a:t>8$</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id="160" name="Google Shape;160;p28"/>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61" name="Google Shape;161;p28"/>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62" name="Google Shape;162;p28"/>
          <p:cNvSpPr txBox="1"/>
          <p:nvPr/>
        </p:nvSpPr>
        <p:spPr>
          <a:xfrm>
            <a:off x="570825" y="1386625"/>
            <a:ext cx="8118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Si ma chaîne est monétisée et qu’une de mes vidéos est vue 1000 fois, quel est le montant moyen de ma rémunération ?</a:t>
            </a:r>
            <a:endParaRPr b="1"/>
          </a:p>
          <a:p>
            <a:pPr indent="0" lvl="0" marL="0" rtl="0" algn="l">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fr" sz="1200"/>
              <a:t>0,1$</a:t>
            </a:r>
            <a:endParaRPr sz="1200"/>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1$ </a:t>
            </a:r>
            <a:endParaRPr sz="1200">
              <a:solidFill>
                <a:srgbClr val="6AA84F"/>
              </a:solidFill>
            </a:endParaRPr>
          </a:p>
          <a:p>
            <a:pPr indent="-304800" lvl="0" marL="457200" rtl="0" algn="l">
              <a:lnSpc>
                <a:spcPct val="150000"/>
              </a:lnSpc>
              <a:spcBef>
                <a:spcPts val="0"/>
              </a:spcBef>
              <a:spcAft>
                <a:spcPts val="0"/>
              </a:spcAft>
              <a:buSzPts val="1200"/>
              <a:buChar char="-"/>
            </a:pPr>
            <a:r>
              <a:rPr lang="fr" sz="1200"/>
              <a:t>8$</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
        <p:nvSpPr>
          <p:cNvPr id="163" name="Google Shape;163;p28"/>
          <p:cNvSpPr txBox="1"/>
          <p:nvPr/>
        </p:nvSpPr>
        <p:spPr>
          <a:xfrm>
            <a:off x="477900" y="4553550"/>
            <a:ext cx="2235600" cy="28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4"/>
              </a:rPr>
              <a:t>Source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pic>
        <p:nvPicPr>
          <p:cNvPr id="168" name="Google Shape;168;p29"/>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69" name="Google Shape;169;p29"/>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70" name="Google Shape;170;p29"/>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A partir de combien d’abonnés une chaîne peut-elle être monétisée ? </a:t>
            </a:r>
            <a:endParaRPr b="1"/>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 abonné</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10 abonnés</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1 000 abonnés </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10 000 abonnés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pic>
        <p:nvPicPr>
          <p:cNvPr id="175" name="Google Shape;175;p30"/>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76" name="Google Shape;176;p30"/>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77" name="Google Shape;177;p30"/>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A partir de combien d’abonnés une chaîne peut-elle être monétisée ? </a:t>
            </a:r>
            <a:endParaRPr b="1"/>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 abonné</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10 abonnés</a:t>
            </a:r>
            <a:endParaRPr sz="1200">
              <a:solidFill>
                <a:schemeClr val="dk1"/>
              </a:solidFill>
            </a:endParaRPr>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1 000 abonnés et 4 000 heures de visionnage au cours des 12 derniers mois  </a:t>
            </a:r>
            <a:endParaRPr sz="1200">
              <a:solidFill>
                <a:srgbClr val="6AA84F"/>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10 000 abonnés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
        <p:nvSpPr>
          <p:cNvPr id="178" name="Google Shape;178;p30"/>
          <p:cNvSpPr txBox="1"/>
          <p:nvPr/>
        </p:nvSpPr>
        <p:spPr>
          <a:xfrm>
            <a:off x="437400" y="4650750"/>
            <a:ext cx="2899800" cy="2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4"/>
              </a:rPr>
              <a:t>Source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pic>
        <p:nvPicPr>
          <p:cNvPr id="183" name="Google Shape;183;p3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84" name="Google Shape;184;p31"/>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85" name="Google Shape;185;p31"/>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Quel est le nombre de vues de Despacito, vidéo la plus vue sur YouTube actuellement ? </a:t>
            </a:r>
            <a:endParaRPr b="1">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1,5 milliards</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5,5 milliards</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20 milliards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Despacito” disponible ya en todas las plataformas digitales: https://UMLE.lnk.to/DOoUzFp &#10;&#10;Sigue a Luis Fonsi: &#10;Official Site: http://www.luisfonsi.com/ &#10;Facebook: https://www.facebook.com/luisfonsi/ &#10;Twitter: https://twitter.com/LuisFonsi &#10;Instagram: https://www.instagram.com/luisfonsi &#10;&#10;Music video by Luis Fonsi performing Despacito. (C) 2017 Universal Music Latino" id="186" name="Google Shape;186;p31" title="Luis Fonsi - Despacito ft. Daddy Yankee">
            <a:hlinkClick r:id="rId4"/>
          </p:cNvPr>
          <p:cNvPicPr preferRelativeResize="0"/>
          <p:nvPr/>
        </p:nvPicPr>
        <p:blipFill>
          <a:blip r:embed="rId5">
            <a:alphaModFix/>
          </a:blip>
          <a:stretch>
            <a:fillRect/>
          </a:stretch>
        </p:blipFill>
        <p:spPr>
          <a:xfrm>
            <a:off x="4196300" y="2031800"/>
            <a:ext cx="2471567" cy="1853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pic>
        <p:nvPicPr>
          <p:cNvPr id="191" name="Google Shape;191;p32"/>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92" name="Google Shape;192;p32"/>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193" name="Google Shape;193;p32"/>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Quel est le nombre de vues de Despacito, vidéo la plus vue sur YouTube actuellement ? </a:t>
            </a:r>
            <a:endParaRPr b="1">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1,5 milliards</a:t>
            </a:r>
            <a:endParaRPr sz="1200">
              <a:solidFill>
                <a:schemeClr val="dk1"/>
              </a:solidFill>
            </a:endParaRPr>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5,5 milliards</a:t>
            </a:r>
            <a:endParaRPr sz="1200">
              <a:solidFill>
                <a:srgbClr val="6AA84F"/>
              </a:solidFill>
            </a:endParaRPr>
          </a:p>
          <a:p>
            <a:pPr indent="-304800" lvl="0" marL="457200" rtl="0" algn="l">
              <a:lnSpc>
                <a:spcPct val="150000"/>
              </a:lnSpc>
              <a:spcBef>
                <a:spcPts val="0"/>
              </a:spcBef>
              <a:spcAft>
                <a:spcPts val="0"/>
              </a:spcAft>
              <a:buClr>
                <a:schemeClr val="dk1"/>
              </a:buClr>
              <a:buSzPts val="1200"/>
              <a:buChar char="-"/>
            </a:pPr>
            <a:r>
              <a:rPr lang="fr" sz="1200">
                <a:solidFill>
                  <a:schemeClr val="dk1"/>
                </a:solidFill>
              </a:rPr>
              <a:t>20 milliards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Despacito” disponible ya en todas las plataformas digitales: https://UMLE.lnk.to/DOoUzFp &#10;&#10;Sigue a Luis Fonsi: &#10;Official Site: http://www.luisfonsi.com/ &#10;Facebook: https://www.facebook.com/luisfonsi/ &#10;Twitter: https://twitter.com/LuisFonsi &#10;Instagram: https://www.instagram.com/luisfonsi &#10;&#10;Music video by Luis Fonsi performing Despacito. (C) 2017 Universal Music Latino" id="194" name="Google Shape;194;p32" title="Luis Fonsi - Despacito ft. Daddy Yankee">
            <a:hlinkClick r:id="rId4"/>
          </p:cNvPr>
          <p:cNvPicPr preferRelativeResize="0"/>
          <p:nvPr/>
        </p:nvPicPr>
        <p:blipFill>
          <a:blip r:embed="rId5">
            <a:alphaModFix/>
          </a:blip>
          <a:stretch>
            <a:fillRect/>
          </a:stretch>
        </p:blipFill>
        <p:spPr>
          <a:xfrm>
            <a:off x="4196300" y="2031800"/>
            <a:ext cx="2471567" cy="1853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p33"/>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00" name="Google Shape;200;p33"/>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01" name="Google Shape;201;p33"/>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Une seule vidéo du top 10 des vidéos les plus vues sur YouTube n’est pas un clip. De quel type de vidéo s’agit-il ? </a:t>
            </a:r>
            <a:endParaRPr b="1">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SzPts val="1200"/>
              <a:buChar char="-"/>
            </a:pPr>
            <a:r>
              <a:rPr lang="fr" sz="1200">
                <a:solidFill>
                  <a:schemeClr val="dk1"/>
                </a:solidFill>
              </a:rPr>
              <a:t>Un dessin animé russe</a:t>
            </a:r>
            <a:endParaRPr sz="1200">
              <a:solidFill>
                <a:schemeClr val="dk1"/>
              </a:solidFill>
            </a:endParaRPr>
          </a:p>
          <a:p>
            <a:pPr indent="-304800" lvl="0" marL="457200" rtl="0" algn="l">
              <a:lnSpc>
                <a:spcPct val="150000"/>
              </a:lnSpc>
              <a:spcBef>
                <a:spcPts val="0"/>
              </a:spcBef>
              <a:spcAft>
                <a:spcPts val="0"/>
              </a:spcAft>
              <a:buSzPts val="1200"/>
              <a:buChar char="-"/>
            </a:pPr>
            <a:r>
              <a:rPr lang="fr" sz="1200">
                <a:solidFill>
                  <a:schemeClr val="dk1"/>
                </a:solidFill>
              </a:rPr>
              <a:t>Une compilation de buts de Zidane</a:t>
            </a:r>
            <a:endParaRPr sz="1200">
              <a:solidFill>
                <a:schemeClr val="dk1"/>
              </a:solidFill>
            </a:endParaRPr>
          </a:p>
          <a:p>
            <a:pPr indent="-304800" lvl="0" marL="457200" rtl="0" algn="l">
              <a:lnSpc>
                <a:spcPct val="150000"/>
              </a:lnSpc>
              <a:spcBef>
                <a:spcPts val="0"/>
              </a:spcBef>
              <a:spcAft>
                <a:spcPts val="0"/>
              </a:spcAft>
              <a:buSzPts val="1200"/>
              <a:buChar char="-"/>
            </a:pPr>
            <a:r>
              <a:rPr lang="fr" sz="1200">
                <a:solidFill>
                  <a:schemeClr val="dk1"/>
                </a:solidFill>
              </a:rPr>
              <a:t>Un tuto maquillage raté</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pic>
        <p:nvPicPr>
          <p:cNvPr id="206" name="Google Shape;206;p34"/>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07" name="Google Shape;207;p34"/>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08" name="Google Shape;208;p34"/>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Une seule vidéo du top 10 des vidéos les plus vues sur YouTube n’est pas un clip. De quel type de vidéo s’agit-il ? </a:t>
            </a:r>
            <a:endParaRPr b="1">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lnSpc>
                <a:spcPct val="150000"/>
              </a:lnSpc>
              <a:spcBef>
                <a:spcPts val="0"/>
              </a:spcBef>
              <a:spcAft>
                <a:spcPts val="0"/>
              </a:spcAft>
              <a:buClr>
                <a:srgbClr val="6AA84F"/>
              </a:buClr>
              <a:buSzPts val="1200"/>
              <a:buChar char="-"/>
            </a:pPr>
            <a:r>
              <a:rPr lang="fr" sz="1200">
                <a:solidFill>
                  <a:srgbClr val="6AA84F"/>
                </a:solidFill>
              </a:rPr>
              <a:t>Un dessin animé russe (3 Milliards de vues ) </a:t>
            </a:r>
            <a:endParaRPr sz="1200">
              <a:solidFill>
                <a:srgbClr val="6AA84F"/>
              </a:solidFill>
            </a:endParaRPr>
          </a:p>
          <a:p>
            <a:pPr indent="-304800" lvl="0" marL="457200" rtl="0" algn="l">
              <a:lnSpc>
                <a:spcPct val="150000"/>
              </a:lnSpc>
              <a:spcBef>
                <a:spcPts val="0"/>
              </a:spcBef>
              <a:spcAft>
                <a:spcPts val="0"/>
              </a:spcAft>
              <a:buSzPts val="1200"/>
              <a:buChar char="-"/>
            </a:pPr>
            <a:r>
              <a:rPr lang="fr" sz="1200">
                <a:solidFill>
                  <a:schemeClr val="dk1"/>
                </a:solidFill>
              </a:rPr>
              <a:t>Une compilation de buts de Zidane</a:t>
            </a:r>
            <a:endParaRPr sz="1200">
              <a:solidFill>
                <a:schemeClr val="dk1"/>
              </a:solidFill>
            </a:endParaRPr>
          </a:p>
          <a:p>
            <a:pPr indent="-304800" lvl="0" marL="457200" rtl="0" algn="l">
              <a:lnSpc>
                <a:spcPct val="150000"/>
              </a:lnSpc>
              <a:spcBef>
                <a:spcPts val="0"/>
              </a:spcBef>
              <a:spcAft>
                <a:spcPts val="0"/>
              </a:spcAft>
              <a:buSzPts val="1200"/>
              <a:buChar char="-"/>
            </a:pPr>
            <a:r>
              <a:rPr lang="fr" sz="1200">
                <a:solidFill>
                  <a:schemeClr val="dk1"/>
                </a:solidFill>
              </a:rPr>
              <a:t>Un tuto maquillage raté</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Подпишись на Машу в Инстаграм: http://instagram.com/mashaandthebear/&#10;http://youtube.com/MashaBearEN - now watch in english!&#10;http://mashabear.com – Masha and The Bear official website&#10;Masha And The Bear Facebook - http://facebook.com/MashaAndTheBear&#10; &#10;RU: Маша и Медведь – Маша плюс каша  (Серия 17)&#10;Медведь играет в шашки. Маша прерывает игру просьбой её покормить. Медведь готовит ей кашу, которая Маше не понравилась. Медведь обиделся и ушёл играть в шашки в лес. Маша решила сварить свою кашу, которая вскоре очень сильно разбухла. И Маша, и Медведь, и все обитатели леса будут долго-долго вспоминать этот необыкновенный день.&#10;&#10;EN: Masha and The Bear - Recipe for disaster (Episode 17)&#10;The Bear plays checkers. Masha interrupts him asking to feed her. The Bear cooks some porridge for her. But Masha doesn’t like it. The Bear goes off in a huff. Masha decides to cook porridge herself. But soon the porridge swells out. All the forest inhabitants will remember this day for long…&#10; &#10;http://goo.gl/UI7Ed7 - watch all episodes" id="209" name="Google Shape;209;p34" title="Маша и Медведь (Masha and The Bear) - Маша плюс каша (17 Серия)">
            <a:hlinkClick r:id="rId4"/>
          </p:cNvPr>
          <p:cNvPicPr preferRelativeResize="0"/>
          <p:nvPr/>
        </p:nvPicPr>
        <p:blipFill>
          <a:blip r:embed="rId5">
            <a:alphaModFix/>
          </a:blip>
          <a:stretch>
            <a:fillRect/>
          </a:stretch>
        </p:blipFill>
        <p:spPr>
          <a:xfrm>
            <a:off x="4664975" y="2115925"/>
            <a:ext cx="2471567" cy="1853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pic>
        <p:nvPicPr>
          <p:cNvPr id="214" name="Google Shape;214;p35"/>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15" name="Google Shape;215;p35"/>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16" name="Google Shape;216;p35"/>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Quel est le nom du nouveau service de Google qui vise à concurrencer Deezer et Spotify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SzPts val="1200"/>
              <a:buChar char="-"/>
            </a:pPr>
            <a:r>
              <a:rPr lang="fr" sz="1200"/>
              <a:t>YouTube Music</a:t>
            </a:r>
            <a:endParaRPr sz="1200"/>
          </a:p>
          <a:p>
            <a:pPr indent="-304800" lvl="0" marL="457200" rtl="0" algn="l">
              <a:lnSpc>
                <a:spcPct val="200000"/>
              </a:lnSpc>
              <a:spcBef>
                <a:spcPts val="0"/>
              </a:spcBef>
              <a:spcAft>
                <a:spcPts val="0"/>
              </a:spcAft>
              <a:buSzPts val="1200"/>
              <a:buChar char="-"/>
            </a:pPr>
            <a:r>
              <a:rPr lang="fr" sz="1200"/>
              <a:t>YouTube Premium</a:t>
            </a:r>
            <a:endParaRPr sz="1200"/>
          </a:p>
          <a:p>
            <a:pPr indent="-304800" lvl="0" marL="457200" rtl="0" algn="l">
              <a:lnSpc>
                <a:spcPct val="200000"/>
              </a:lnSpc>
              <a:spcBef>
                <a:spcPts val="0"/>
              </a:spcBef>
              <a:spcAft>
                <a:spcPts val="0"/>
              </a:spcAft>
              <a:buSzPts val="1200"/>
              <a:buChar char="-"/>
            </a:pPr>
            <a:r>
              <a:rPr lang="fr" sz="1200"/>
              <a:t>Google Play Music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36"/>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22" name="Google Shape;222;p36"/>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23" name="Google Shape;223;p36"/>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Quel est le nom du nouveau service de Google qui vise à concurrencer Deezer et Spotify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Clr>
                <a:srgbClr val="6AA84F"/>
              </a:buClr>
              <a:buSzPts val="1200"/>
              <a:buChar char="-"/>
            </a:pPr>
            <a:r>
              <a:rPr lang="fr" sz="1200">
                <a:solidFill>
                  <a:srgbClr val="6AA84F"/>
                </a:solidFill>
              </a:rPr>
              <a:t>YouTube Music</a:t>
            </a:r>
            <a:endParaRPr sz="1200">
              <a:solidFill>
                <a:srgbClr val="6AA84F"/>
              </a:solidFill>
            </a:endParaRPr>
          </a:p>
          <a:p>
            <a:pPr indent="-304800" lvl="0" marL="457200" rtl="0" algn="l">
              <a:lnSpc>
                <a:spcPct val="200000"/>
              </a:lnSpc>
              <a:spcBef>
                <a:spcPts val="0"/>
              </a:spcBef>
              <a:spcAft>
                <a:spcPts val="0"/>
              </a:spcAft>
              <a:buSzPts val="1200"/>
              <a:buChar char="-"/>
            </a:pPr>
            <a:r>
              <a:rPr lang="fr" sz="1200"/>
              <a:t>YouTube Premium</a:t>
            </a:r>
            <a:endParaRPr sz="1200"/>
          </a:p>
          <a:p>
            <a:pPr indent="-304800" lvl="0" marL="457200" rtl="0" algn="l">
              <a:lnSpc>
                <a:spcPct val="200000"/>
              </a:lnSpc>
              <a:spcBef>
                <a:spcPts val="0"/>
              </a:spcBef>
              <a:spcAft>
                <a:spcPts val="0"/>
              </a:spcAft>
              <a:buSzPts val="1200"/>
              <a:buChar char="-"/>
            </a:pPr>
            <a:r>
              <a:rPr lang="fr" sz="1200"/>
              <a:t>Google Play Music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id="224" name="Google Shape;224;p36">
            <a:hlinkClick r:id="rId4"/>
          </p:cNvPr>
          <p:cNvPicPr preferRelativeResize="0"/>
          <p:nvPr/>
        </p:nvPicPr>
        <p:blipFill>
          <a:blip r:embed="rId5">
            <a:alphaModFix/>
          </a:blip>
          <a:stretch>
            <a:fillRect/>
          </a:stretch>
        </p:blipFill>
        <p:spPr>
          <a:xfrm>
            <a:off x="3629269" y="1881950"/>
            <a:ext cx="3984500" cy="2942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pic>
        <p:nvPicPr>
          <p:cNvPr id="229" name="Google Shape;229;p37"/>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30" name="Google Shape;230;p37"/>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31" name="Google Shape;231;p37"/>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Quelle vidéo détient le record de “dislike” actuellement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SzPts val="1200"/>
              <a:buChar char="-"/>
            </a:pPr>
            <a:r>
              <a:rPr lang="fr" sz="1200"/>
              <a:t>Le clip de “Baby” de Justin Bieber </a:t>
            </a:r>
            <a:endParaRPr sz="1200"/>
          </a:p>
          <a:p>
            <a:pPr indent="-304800" lvl="0" marL="457200" rtl="0" algn="l">
              <a:lnSpc>
                <a:spcPct val="200000"/>
              </a:lnSpc>
              <a:spcBef>
                <a:spcPts val="0"/>
              </a:spcBef>
              <a:spcAft>
                <a:spcPts val="0"/>
              </a:spcAft>
              <a:buSzPts val="1200"/>
              <a:buChar char="-"/>
            </a:pPr>
            <a:r>
              <a:rPr lang="fr" sz="1200"/>
              <a:t>Le discours d’investiture de Donald Trump</a:t>
            </a:r>
            <a:endParaRPr sz="1200"/>
          </a:p>
          <a:p>
            <a:pPr indent="-304800" lvl="0" marL="457200" rtl="0" algn="l">
              <a:lnSpc>
                <a:spcPct val="200000"/>
              </a:lnSpc>
              <a:spcBef>
                <a:spcPts val="0"/>
              </a:spcBef>
              <a:spcAft>
                <a:spcPts val="0"/>
              </a:spcAft>
              <a:buSzPts val="1200"/>
              <a:buChar char="-"/>
            </a:pPr>
            <a:r>
              <a:rPr lang="fr" sz="1200"/>
              <a:t>“Terrible kid kicks cat” : un ado maltraitant un chat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pic>
        <p:nvPicPr>
          <p:cNvPr id="236" name="Google Shape;236;p38"/>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37" name="Google Shape;237;p38"/>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38" name="Google Shape;238;p38"/>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Quelle vidéo détient le record de “dislike” actuellement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Clr>
                <a:srgbClr val="6AA84F"/>
              </a:buClr>
              <a:buSzPts val="1200"/>
              <a:buChar char="-"/>
            </a:pPr>
            <a:r>
              <a:rPr lang="fr" sz="1200">
                <a:solidFill>
                  <a:srgbClr val="6AA84F"/>
                </a:solidFill>
              </a:rPr>
              <a:t>Le clip de “Baby” de Justin Bieber (9,1M)</a:t>
            </a:r>
            <a:endParaRPr sz="1200">
              <a:solidFill>
                <a:srgbClr val="6AA84F"/>
              </a:solidFill>
            </a:endParaRPr>
          </a:p>
          <a:p>
            <a:pPr indent="-304800" lvl="0" marL="457200" rtl="0" algn="l">
              <a:lnSpc>
                <a:spcPct val="200000"/>
              </a:lnSpc>
              <a:spcBef>
                <a:spcPts val="0"/>
              </a:spcBef>
              <a:spcAft>
                <a:spcPts val="0"/>
              </a:spcAft>
              <a:buSzPts val="1200"/>
              <a:buChar char="-"/>
            </a:pPr>
            <a:r>
              <a:rPr lang="fr" sz="1200"/>
              <a:t>Le discours d’investiture de Donald Trump</a:t>
            </a:r>
            <a:endParaRPr sz="1200"/>
          </a:p>
          <a:p>
            <a:pPr indent="-304800" lvl="0" marL="457200" rtl="0" algn="l">
              <a:lnSpc>
                <a:spcPct val="200000"/>
              </a:lnSpc>
              <a:spcBef>
                <a:spcPts val="0"/>
              </a:spcBef>
              <a:spcAft>
                <a:spcPts val="0"/>
              </a:spcAft>
              <a:buSzPts val="1200"/>
              <a:buChar char="-"/>
            </a:pPr>
            <a:r>
              <a:rPr lang="fr" sz="1200"/>
              <a:t>“Terrible kid kicks cat” : un ado maltraitant un chat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pic>
        <p:nvPicPr>
          <p:cNvPr descr="Music video by Justin Bieber performing Baby feat. Ludacris.&#10;#VEVOCertified on April 25, 2010. http://www.youtube.com/vevocertified" id="239" name="Google Shape;239;p38" title="Justin Bieber - Baby ft. Ludacris">
            <a:hlinkClick r:id="rId4"/>
          </p:cNvPr>
          <p:cNvPicPr preferRelativeResize="0"/>
          <p:nvPr/>
        </p:nvPicPr>
        <p:blipFill>
          <a:blip r:embed="rId5">
            <a:alphaModFix/>
          </a:blip>
          <a:stretch>
            <a:fillRect/>
          </a:stretch>
        </p:blipFill>
        <p:spPr>
          <a:xfrm>
            <a:off x="4416452" y="2836975"/>
            <a:ext cx="2942425" cy="2206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pic>
        <p:nvPicPr>
          <p:cNvPr id="244" name="Google Shape;244;p39"/>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45" name="Google Shape;245;p39"/>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46" name="Google Shape;246;p39"/>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Pour l’illustration sonore de l’une de mes vidéos, j’ai utilisé la chanson “Work” de Rihanna. </a:t>
            </a:r>
            <a:endParaRPr sz="1200"/>
          </a:p>
          <a:p>
            <a:pPr indent="0" lvl="0" marL="0" rtl="0" algn="l">
              <a:spcBef>
                <a:spcPts val="0"/>
              </a:spcBef>
              <a:spcAft>
                <a:spcPts val="0"/>
              </a:spcAft>
              <a:buNone/>
            </a:pPr>
            <a:r>
              <a:rPr lang="fr" sz="1200"/>
              <a:t>Que va t’il se passer si j’upload cette vidéo sur YouTube ?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Clr>
                <a:schemeClr val="dk1"/>
              </a:buClr>
              <a:buSzPts val="1200"/>
              <a:buChar char="-"/>
            </a:pPr>
            <a:r>
              <a:rPr lang="fr" sz="1200">
                <a:solidFill>
                  <a:schemeClr val="dk1"/>
                </a:solidFill>
              </a:rPr>
              <a:t>Je vais gagner beaucoup d’argent</a:t>
            </a:r>
            <a:endParaRPr sz="1200">
              <a:solidFill>
                <a:srgbClr val="6AA84F"/>
              </a:solidFill>
            </a:endParaRPr>
          </a:p>
          <a:p>
            <a:pPr indent="-304800" lvl="0" marL="457200" rtl="0" algn="l">
              <a:lnSpc>
                <a:spcPct val="200000"/>
              </a:lnSpc>
              <a:spcBef>
                <a:spcPts val="0"/>
              </a:spcBef>
              <a:spcAft>
                <a:spcPts val="0"/>
              </a:spcAft>
              <a:buSzPts val="1200"/>
              <a:buChar char="-"/>
            </a:pPr>
            <a:r>
              <a:rPr lang="fr" sz="1200"/>
              <a:t>Rihanna peut me faire un procès</a:t>
            </a:r>
            <a:endParaRPr sz="1200"/>
          </a:p>
          <a:p>
            <a:pPr indent="-304800" lvl="0" marL="457200" rtl="0" algn="l">
              <a:lnSpc>
                <a:spcPct val="200000"/>
              </a:lnSpc>
              <a:spcBef>
                <a:spcPts val="0"/>
              </a:spcBef>
              <a:spcAft>
                <a:spcPts val="0"/>
              </a:spcAft>
              <a:buSzPts val="1200"/>
              <a:buChar char="-"/>
            </a:pPr>
            <a:r>
              <a:rPr lang="fr" sz="1200"/>
              <a:t>Ma vidéo se fera peut-être bloquer</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
        <p:nvSpPr>
          <p:cNvPr id="247" name="Google Shape;247;p39"/>
          <p:cNvSpPr txBox="1"/>
          <p:nvPr/>
        </p:nvSpPr>
        <p:spPr>
          <a:xfrm>
            <a:off x="224900" y="4599400"/>
            <a:ext cx="6942600" cy="54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pic>
        <p:nvPicPr>
          <p:cNvPr descr="Get Rihanna’s eighth studio album ANTI now:&#10;Download on TIDAL: http://smarturl.it/downloadANTI&#10;Download on iTunes: http://smarturl.it/i_dlx_ANTI&#10;Download on Google Play: http://smarturl.it/ANTIdlxgp&#10;Download on Amazon: http://geni.us/amzANTI &#10;Stream on TIDAL: http://smarturl.it/streamANTIdlx&#10;&#10;Production Company: Hound Content // Creative Soul // Diktator&#10;Director: Director X // Tim Erem&#10;Producer: Ciarra Pardo // Harv Glazer // Melissa Larsen&#10;Editor: Laura McMillan // Nick Rondeau&#10;Director of Photography: Daniel Bouquet // Alexi Zabes&#10;&#10;http://vevo.ly/1G6p5y" id="248" name="Google Shape;248;p39" title="Rihanna - Work (Explicit) ft. Drake">
            <a:hlinkClick r:id="rId4"/>
          </p:cNvPr>
          <p:cNvPicPr preferRelativeResize="0"/>
          <p:nvPr/>
        </p:nvPicPr>
        <p:blipFill>
          <a:blip r:embed="rId5">
            <a:alphaModFix/>
          </a:blip>
          <a:stretch>
            <a:fillRect/>
          </a:stretch>
        </p:blipFill>
        <p:spPr>
          <a:xfrm>
            <a:off x="4540550" y="2125600"/>
            <a:ext cx="2977600" cy="2233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pic>
        <p:nvPicPr>
          <p:cNvPr id="253" name="Google Shape;253;p40"/>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54" name="Google Shape;254;p40"/>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Quiz</a:t>
            </a:r>
            <a:endParaRPr b="1" sz="3600">
              <a:solidFill>
                <a:srgbClr val="FFFFFF"/>
              </a:solidFill>
            </a:endParaRPr>
          </a:p>
        </p:txBody>
      </p:sp>
      <p:sp>
        <p:nvSpPr>
          <p:cNvPr id="255" name="Google Shape;255;p40"/>
          <p:cNvSpPr txBox="1"/>
          <p:nvPr/>
        </p:nvSpPr>
        <p:spPr>
          <a:xfrm>
            <a:off x="570825" y="1386625"/>
            <a:ext cx="8316000" cy="15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Pour l’illustration sonore de l’une de mes vidéos, j’ai utilisé la chanson “Work” de Rihanna. </a:t>
            </a:r>
            <a:endParaRPr sz="1200"/>
          </a:p>
          <a:p>
            <a:pPr indent="0" lvl="0" marL="0" rtl="0" algn="l">
              <a:spcBef>
                <a:spcPts val="0"/>
              </a:spcBef>
              <a:spcAft>
                <a:spcPts val="0"/>
              </a:spcAft>
              <a:buNone/>
            </a:pPr>
            <a:r>
              <a:rPr lang="fr" sz="1200"/>
              <a:t>Que va t’il se passer si j’upload cette vidéo sur YouTube ?  </a:t>
            </a:r>
            <a:endParaRPr sz="1200"/>
          </a:p>
          <a:p>
            <a:pPr indent="0" lvl="0" marL="0" rtl="0" algn="l">
              <a:spcBef>
                <a:spcPts val="0"/>
              </a:spcBef>
              <a:spcAft>
                <a:spcPts val="0"/>
              </a:spcAft>
              <a:buNone/>
            </a:pPr>
            <a:r>
              <a:t/>
            </a:r>
            <a:endParaRPr sz="1200"/>
          </a:p>
          <a:p>
            <a:pPr indent="-304800" lvl="0" marL="457200" rtl="0" algn="l">
              <a:lnSpc>
                <a:spcPct val="200000"/>
              </a:lnSpc>
              <a:spcBef>
                <a:spcPts val="0"/>
              </a:spcBef>
              <a:spcAft>
                <a:spcPts val="0"/>
              </a:spcAft>
              <a:buClr>
                <a:schemeClr val="dk1"/>
              </a:buClr>
              <a:buSzPts val="1200"/>
              <a:buChar char="-"/>
            </a:pPr>
            <a:r>
              <a:rPr lang="fr" sz="1200">
                <a:solidFill>
                  <a:schemeClr val="dk1"/>
                </a:solidFill>
              </a:rPr>
              <a:t>Je vais gagner beaucoup d’argent</a:t>
            </a:r>
            <a:endParaRPr sz="1200">
              <a:solidFill>
                <a:srgbClr val="6AA84F"/>
              </a:solidFill>
            </a:endParaRPr>
          </a:p>
          <a:p>
            <a:pPr indent="-304800" lvl="0" marL="457200" rtl="0" algn="l">
              <a:lnSpc>
                <a:spcPct val="200000"/>
              </a:lnSpc>
              <a:spcBef>
                <a:spcPts val="0"/>
              </a:spcBef>
              <a:spcAft>
                <a:spcPts val="0"/>
              </a:spcAft>
              <a:buSzPts val="1200"/>
              <a:buChar char="-"/>
            </a:pPr>
            <a:r>
              <a:rPr lang="fr" sz="1200"/>
              <a:t>Rihanna peut me faire un procès</a:t>
            </a:r>
            <a:endParaRPr sz="1200"/>
          </a:p>
          <a:p>
            <a:pPr indent="-304800" lvl="0" marL="457200" rtl="0" algn="l">
              <a:lnSpc>
                <a:spcPct val="200000"/>
              </a:lnSpc>
              <a:spcBef>
                <a:spcPts val="0"/>
              </a:spcBef>
              <a:spcAft>
                <a:spcPts val="0"/>
              </a:spcAft>
              <a:buSzPts val="1200"/>
              <a:buChar char="-"/>
            </a:pPr>
            <a:r>
              <a:rPr lang="fr" sz="1200">
                <a:solidFill>
                  <a:srgbClr val="6AA84F"/>
                </a:solidFill>
              </a:rPr>
              <a:t>Ma vidéo se fera peut-être bloquer</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fr" sz="1200"/>
              <a:t> </a:t>
            </a:r>
            <a:endParaRPr sz="1200"/>
          </a:p>
          <a:p>
            <a:pPr indent="0" lvl="0" marL="0" rtl="0" algn="l">
              <a:spcBef>
                <a:spcPts val="0"/>
              </a:spcBef>
              <a:spcAft>
                <a:spcPts val="0"/>
              </a:spcAft>
              <a:buNone/>
            </a:pPr>
            <a:r>
              <a:t/>
            </a:r>
            <a:endParaRPr sz="1200"/>
          </a:p>
        </p:txBody>
      </p:sp>
      <p:sp>
        <p:nvSpPr>
          <p:cNvPr id="256" name="Google Shape;256;p40"/>
          <p:cNvSpPr txBox="1"/>
          <p:nvPr/>
        </p:nvSpPr>
        <p:spPr>
          <a:xfrm>
            <a:off x="224900" y="4599400"/>
            <a:ext cx="6942600" cy="54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Pour vérifier si je peux utiliser un morceau en particulier : </a:t>
            </a:r>
            <a:r>
              <a:rPr lang="fr" sz="1200" u="sng">
                <a:solidFill>
                  <a:schemeClr val="hlink"/>
                </a:solidFill>
                <a:hlinkClick r:id="rId4"/>
              </a:rPr>
              <a:t>Music Policies de Youtube</a:t>
            </a:r>
            <a:endParaRPr sz="1200"/>
          </a:p>
        </p:txBody>
      </p:sp>
      <p:pic>
        <p:nvPicPr>
          <p:cNvPr descr="Get Rihanna’s eighth studio album ANTI now:&#10;Download on TIDAL: http://smarturl.it/downloadANTI&#10;Download on iTunes: http://smarturl.it/i_dlx_ANTI&#10;Download on Google Play: http://smarturl.it/ANTIdlxgp&#10;Download on Amazon: http://geni.us/amzANTI &#10;Stream on TIDAL: http://smarturl.it/streamANTIdlx&#10;&#10;Production Company: Hound Content // Creative Soul // Diktator&#10;Director: Director X // Tim Erem&#10;Producer: Ciarra Pardo // Harv Glazer // Melissa Larsen&#10;Editor: Laura McMillan // Nick Rondeau&#10;Director of Photography: Daniel Bouquet // Alexi Zabes&#10;&#10;http://vevo.ly/1G6p5y" id="257" name="Google Shape;257;p40" title="Rihanna - Work (Explicit) ft. Drake">
            <a:hlinkClick r:id="rId5"/>
          </p:cNvPr>
          <p:cNvPicPr preferRelativeResize="0"/>
          <p:nvPr/>
        </p:nvPicPr>
        <p:blipFill>
          <a:blip r:embed="rId6">
            <a:alphaModFix/>
          </a:blip>
          <a:stretch>
            <a:fillRect/>
          </a:stretch>
        </p:blipFill>
        <p:spPr>
          <a:xfrm>
            <a:off x="4540550" y="2125600"/>
            <a:ext cx="2977600" cy="2233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pic>
        <p:nvPicPr>
          <p:cNvPr id="262" name="Google Shape;262;p4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63" name="Google Shape;263;p41"/>
          <p:cNvSpPr txBox="1"/>
          <p:nvPr/>
        </p:nvSpPr>
        <p:spPr>
          <a:xfrm>
            <a:off x="938600" y="2185950"/>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pic>
        <p:nvPicPr>
          <p:cNvPr id="268" name="Google Shape;268;p42"/>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269" name="Google Shape;269;p42"/>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270" name="Google Shape;270;p42"/>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271" name="Google Shape;271;p42"/>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272" name="Google Shape;272;p42"/>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273" name="Google Shape;273;p42"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274" name="Google Shape;274;p42"/>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pic>
        <p:nvPicPr>
          <p:cNvPr id="279" name="Google Shape;279;p43"/>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280" name="Google Shape;280;p43"/>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281" name="Google Shape;281;p43"/>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282" name="Google Shape;282;p43"/>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283" name="Google Shape;283;p43"/>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284" name="Google Shape;284;p43"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285" name="Google Shape;285;p43"/>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r>
              <a:rPr lang="fr">
                <a:solidFill>
                  <a:schemeClr val="dk1"/>
                </a:solidFill>
              </a:rPr>
              <a:t>février 2005 </a:t>
            </a:r>
            <a:r>
              <a:rPr lang="fr" sz="1000">
                <a:solidFill>
                  <a:schemeClr val="dk1"/>
                </a:solidFill>
              </a:rPr>
              <a:t>par Steve Chen, Chad Hurley et Jawed Karim (ex-PayPal)</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pic>
        <p:nvPicPr>
          <p:cNvPr id="290" name="Google Shape;290;p44"/>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291" name="Google Shape;291;p44"/>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292" name="Google Shape;292;p44"/>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293" name="Google Shape;293;p44"/>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294" name="Google Shape;294;p44"/>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295" name="Google Shape;295;p44"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296" name="Google Shape;296;p44"/>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r>
              <a:rPr lang="fr">
                <a:solidFill>
                  <a:schemeClr val="dk1"/>
                </a:solidFill>
              </a:rPr>
              <a:t>février 2005 </a:t>
            </a:r>
            <a:r>
              <a:rPr lang="fr" sz="1000">
                <a:solidFill>
                  <a:schemeClr val="dk1"/>
                </a:solidFill>
              </a:rPr>
              <a:t>par Steve Chen, Chad Hurley et Jawed Karim </a:t>
            </a:r>
            <a:r>
              <a:rPr lang="fr" sz="1000">
                <a:solidFill>
                  <a:schemeClr val="dk1"/>
                </a:solidFill>
              </a:rPr>
              <a:t>(ex-PayPal)</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r>
              <a:rPr lang="fr" u="sng">
                <a:solidFill>
                  <a:schemeClr val="hlink"/>
                </a:solidFill>
                <a:hlinkClick r:id="rId7"/>
              </a:rPr>
              <a:t>1,65 Milliards $</a:t>
            </a:r>
            <a:r>
              <a:rPr lang="fr">
                <a:solidFill>
                  <a:schemeClr val="dk1"/>
                </a:solidFill>
              </a:rPr>
              <a:t> </a:t>
            </a:r>
            <a:r>
              <a:rPr lang="fr" sz="1000">
                <a:solidFill>
                  <a:schemeClr val="dk1"/>
                </a:solidFill>
              </a:rPr>
              <a:t>en octobre 2006</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pic>
        <p:nvPicPr>
          <p:cNvPr id="301" name="Google Shape;301;p45"/>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302" name="Google Shape;302;p45"/>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303" name="Google Shape;303;p45"/>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04" name="Google Shape;304;p45"/>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305" name="Google Shape;305;p45"/>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306" name="Google Shape;306;p45"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307" name="Google Shape;307;p45"/>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r>
              <a:rPr lang="fr">
                <a:solidFill>
                  <a:schemeClr val="dk1"/>
                </a:solidFill>
              </a:rPr>
              <a:t>février 2005 </a:t>
            </a:r>
            <a:r>
              <a:rPr lang="fr" sz="1000">
                <a:solidFill>
                  <a:schemeClr val="dk1"/>
                </a:solidFill>
              </a:rPr>
              <a:t>par Steve Chen, Chad Hurley et Jawed Karim </a:t>
            </a:r>
            <a:r>
              <a:rPr lang="fr" sz="1000">
                <a:solidFill>
                  <a:schemeClr val="dk1"/>
                </a:solidFill>
              </a:rPr>
              <a:t>(ex-PayPal)</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r>
              <a:rPr lang="fr" u="sng">
                <a:solidFill>
                  <a:schemeClr val="hlink"/>
                </a:solidFill>
                <a:hlinkClick r:id="rId7"/>
              </a:rPr>
              <a:t>1,65 Milliards $</a:t>
            </a:r>
            <a:r>
              <a:rPr lang="fr">
                <a:solidFill>
                  <a:schemeClr val="dk1"/>
                </a:solidFill>
              </a:rPr>
              <a:t> </a:t>
            </a:r>
            <a:r>
              <a:rPr lang="fr" sz="1000">
                <a:solidFill>
                  <a:schemeClr val="dk1"/>
                </a:solidFill>
              </a:rPr>
              <a:t>en octobre 2006</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r>
              <a:rPr lang="fr" u="sng">
                <a:solidFill>
                  <a:schemeClr val="hlink"/>
                </a:solidFill>
                <a:hlinkClick r:id="rId8"/>
              </a:rPr>
              <a:t>1,5 Milliards</a:t>
            </a:r>
            <a:r>
              <a:rPr lang="fr">
                <a:solidFill>
                  <a:schemeClr val="dk1"/>
                </a:solidFill>
              </a:rPr>
              <a:t> </a:t>
            </a:r>
            <a:r>
              <a:rPr lang="fr" sz="1000">
                <a:solidFill>
                  <a:schemeClr val="dk1"/>
                </a:solidFill>
              </a:rPr>
              <a:t>(37,5 millions de Français y vont chaque mois)</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pic>
        <p:nvPicPr>
          <p:cNvPr id="312" name="Google Shape;312;p46"/>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313" name="Google Shape;313;p46"/>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314" name="Google Shape;314;p46"/>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15" name="Google Shape;315;p46"/>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316" name="Google Shape;316;p46"/>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317" name="Google Shape;317;p46"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318" name="Google Shape;318;p46"/>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r>
              <a:rPr lang="fr">
                <a:solidFill>
                  <a:schemeClr val="dk1"/>
                </a:solidFill>
              </a:rPr>
              <a:t>février 2005 </a:t>
            </a:r>
            <a:r>
              <a:rPr lang="fr" sz="1000">
                <a:solidFill>
                  <a:schemeClr val="dk1"/>
                </a:solidFill>
              </a:rPr>
              <a:t>par Steve Chen, Chad Hurley et Jawed Karim </a:t>
            </a:r>
            <a:r>
              <a:rPr lang="fr" sz="1000">
                <a:solidFill>
                  <a:schemeClr val="dk1"/>
                </a:solidFill>
              </a:rPr>
              <a:t>(ex-PayPal)</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r>
              <a:rPr lang="fr" u="sng">
                <a:solidFill>
                  <a:schemeClr val="hlink"/>
                </a:solidFill>
                <a:hlinkClick r:id="rId7"/>
              </a:rPr>
              <a:t>1,65 Milliards $</a:t>
            </a:r>
            <a:r>
              <a:rPr lang="fr">
                <a:solidFill>
                  <a:schemeClr val="dk1"/>
                </a:solidFill>
              </a:rPr>
              <a:t> </a:t>
            </a:r>
            <a:r>
              <a:rPr lang="fr" sz="1000">
                <a:solidFill>
                  <a:schemeClr val="dk1"/>
                </a:solidFill>
              </a:rPr>
              <a:t>en octobre 2006</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r>
              <a:rPr lang="fr" u="sng">
                <a:solidFill>
                  <a:schemeClr val="hlink"/>
                </a:solidFill>
                <a:hlinkClick r:id="rId8"/>
              </a:rPr>
              <a:t>1,5 Milliards</a:t>
            </a:r>
            <a:r>
              <a:rPr lang="fr">
                <a:solidFill>
                  <a:schemeClr val="dk1"/>
                </a:solidFill>
              </a:rPr>
              <a:t> </a:t>
            </a:r>
            <a:r>
              <a:rPr lang="fr" sz="1000">
                <a:solidFill>
                  <a:schemeClr val="dk1"/>
                </a:solidFill>
              </a:rPr>
              <a:t>(37,5 millions de Français y vont chaque mois)</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r>
              <a:rPr lang="fr" u="sng">
                <a:solidFill>
                  <a:schemeClr val="hlink"/>
                </a:solidFill>
                <a:hlinkClick r:id="rId9"/>
              </a:rPr>
              <a:t>1 Milliard</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pic>
        <p:nvPicPr>
          <p:cNvPr id="323" name="Google Shape;323;p47"/>
          <p:cNvPicPr preferRelativeResize="0"/>
          <p:nvPr/>
        </p:nvPicPr>
        <p:blipFill rotWithShape="1">
          <a:blip r:embed="rId3">
            <a:alphaModFix/>
          </a:blip>
          <a:srcRect b="0" l="-2258" r="-1810" t="0"/>
          <a:stretch/>
        </p:blipFill>
        <p:spPr>
          <a:xfrm>
            <a:off x="152400" y="842000"/>
            <a:ext cx="2469375" cy="1135550"/>
          </a:xfrm>
          <a:prstGeom prst="rect">
            <a:avLst/>
          </a:prstGeom>
          <a:noFill/>
          <a:ln>
            <a:noFill/>
          </a:ln>
        </p:spPr>
      </p:pic>
      <p:pic>
        <p:nvPicPr>
          <p:cNvPr id="324" name="Google Shape;324;p47"/>
          <p:cNvPicPr preferRelativeResize="0"/>
          <p:nvPr/>
        </p:nvPicPr>
        <p:blipFill rotWithShape="1">
          <a:blip r:embed="rId4">
            <a:alphaModFix amt="12000"/>
          </a:blip>
          <a:srcRect b="23518" l="0" r="0" t="0"/>
          <a:stretch/>
        </p:blipFill>
        <p:spPr>
          <a:xfrm>
            <a:off x="6848025" y="2666975"/>
            <a:ext cx="2246626" cy="2437074"/>
          </a:xfrm>
          <a:prstGeom prst="rect">
            <a:avLst/>
          </a:prstGeom>
          <a:noFill/>
          <a:ln>
            <a:noFill/>
          </a:ln>
        </p:spPr>
      </p:pic>
      <p:sp>
        <p:nvSpPr>
          <p:cNvPr id="325" name="Google Shape;325;p47"/>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YouTube est un site web d’</a:t>
            </a:r>
            <a:r>
              <a:rPr b="1" lang="fr" sz="1400"/>
              <a:t>hébergement de vidéos</a:t>
            </a:r>
            <a:r>
              <a:rPr lang="fr" sz="1400"/>
              <a:t> sur lequel les utilisateurs peuvent envoyer, évaluer, regarder, commenter et partager des vidéos. C’est le </a:t>
            </a:r>
            <a:r>
              <a:rPr b="1" lang="fr" sz="1400"/>
              <a:t>réseau social préféré des 13-19 ans </a:t>
            </a:r>
            <a:r>
              <a:rPr lang="fr" sz="1000"/>
              <a:t>(79% d’inscrits)</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26" name="Google Shape;326;p47"/>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YouTube c’est quoi ?</a:t>
            </a:r>
            <a:endParaRPr b="1" sz="3600">
              <a:solidFill>
                <a:srgbClr val="FFFFFF"/>
              </a:solidFill>
            </a:endParaRPr>
          </a:p>
        </p:txBody>
      </p:sp>
      <p:sp>
        <p:nvSpPr>
          <p:cNvPr id="327" name="Google Shape;327;p47"/>
          <p:cNvSpPr txBox="1"/>
          <p:nvPr>
            <p:ph type="ctrTitle"/>
          </p:nvPr>
        </p:nvSpPr>
        <p:spPr>
          <a:xfrm>
            <a:off x="185150" y="3638050"/>
            <a:ext cx="2685000" cy="13137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Autres réseaux sociaux vidéos  </a:t>
            </a:r>
            <a:endParaRPr b="1" sz="1100">
              <a:solidFill>
                <a:srgbClr val="FFFFFF"/>
              </a:solidFill>
              <a:highlight>
                <a:srgbClr val="000000"/>
              </a:highlight>
            </a:endParaRPr>
          </a:p>
          <a:p>
            <a:pPr indent="0" lvl="0" marL="0" rtl="0" algn="l">
              <a:lnSpc>
                <a:spcPct val="115000"/>
              </a:lnSpc>
              <a:spcBef>
                <a:spcPts val="0"/>
              </a:spcBef>
              <a:spcAft>
                <a:spcPts val="0"/>
              </a:spcAft>
              <a:buNone/>
            </a:pPr>
            <a:r>
              <a:rPr b="1" lang="fr" sz="1000"/>
              <a:t>Dailymotion, Vimeo, Twitch...</a:t>
            </a:r>
            <a:endParaRPr sz="1000"/>
          </a:p>
          <a:p>
            <a:pPr indent="0" lvl="0" marL="0" rtl="0" algn="l">
              <a:lnSpc>
                <a:spcPct val="115000"/>
              </a:lnSpc>
              <a:spcBef>
                <a:spcPts val="0"/>
              </a:spcBef>
              <a:spcAft>
                <a:spcPts val="0"/>
              </a:spcAft>
              <a:buNone/>
            </a:pPr>
            <a:r>
              <a:t/>
            </a:r>
            <a:endParaRPr b="1" sz="1000"/>
          </a:p>
        </p:txBody>
      </p:sp>
      <p:pic>
        <p:nvPicPr>
          <p:cNvPr descr="The first video on YouTube. Maybe it's time to go back to the zoo? The name of the music playing in the background is Darude - Sandstorm." id="328" name="Google Shape;328;p47" title="Me at the zoo">
            <a:hlinkClick r:id="rId5"/>
          </p:cNvPr>
          <p:cNvPicPr preferRelativeResize="0"/>
          <p:nvPr/>
        </p:nvPicPr>
        <p:blipFill>
          <a:blip r:embed="rId6">
            <a:alphaModFix/>
          </a:blip>
          <a:stretch>
            <a:fillRect/>
          </a:stretch>
        </p:blipFill>
        <p:spPr>
          <a:xfrm>
            <a:off x="261350" y="1772277"/>
            <a:ext cx="2386100" cy="1789575"/>
          </a:xfrm>
          <a:prstGeom prst="rect">
            <a:avLst/>
          </a:prstGeom>
          <a:noFill/>
          <a:ln>
            <a:noFill/>
          </a:ln>
        </p:spPr>
      </p:pic>
      <p:sp>
        <p:nvSpPr>
          <p:cNvPr id="329" name="Google Shape;329;p47"/>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Quelques chiffres :</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Date de création : </a:t>
            </a:r>
            <a:r>
              <a:rPr lang="fr">
                <a:solidFill>
                  <a:schemeClr val="dk1"/>
                </a:solidFill>
              </a:rPr>
              <a:t>février 2005 </a:t>
            </a:r>
            <a:r>
              <a:rPr lang="fr" sz="1000">
                <a:solidFill>
                  <a:schemeClr val="dk1"/>
                </a:solidFill>
              </a:rPr>
              <a:t>par Steve Chen, Chad Hurley et Jawed Karim </a:t>
            </a:r>
            <a:r>
              <a:rPr lang="fr" sz="1000">
                <a:solidFill>
                  <a:schemeClr val="dk1"/>
                </a:solidFill>
              </a:rPr>
              <a:t>(ex-PayPal)</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Montant du rachat par Google : </a:t>
            </a:r>
            <a:r>
              <a:rPr lang="fr" u="sng">
                <a:solidFill>
                  <a:schemeClr val="hlink"/>
                </a:solidFill>
                <a:hlinkClick r:id="rId7"/>
              </a:rPr>
              <a:t>1,65 Milliards $</a:t>
            </a:r>
            <a:r>
              <a:rPr lang="fr">
                <a:solidFill>
                  <a:schemeClr val="dk1"/>
                </a:solidFill>
              </a:rPr>
              <a:t> </a:t>
            </a:r>
            <a:r>
              <a:rPr lang="fr" sz="1000">
                <a:solidFill>
                  <a:schemeClr val="dk1"/>
                </a:solidFill>
              </a:rPr>
              <a:t>en octobre 2006</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d’utilisateurs : </a:t>
            </a:r>
            <a:r>
              <a:rPr lang="fr" u="sng">
                <a:solidFill>
                  <a:schemeClr val="hlink"/>
                </a:solidFill>
                <a:hlinkClick r:id="rId8"/>
              </a:rPr>
              <a:t>1,5 Milliards</a:t>
            </a:r>
            <a:r>
              <a:rPr lang="fr">
                <a:solidFill>
                  <a:schemeClr val="dk1"/>
                </a:solidFill>
              </a:rPr>
              <a:t> </a:t>
            </a:r>
            <a:r>
              <a:rPr lang="fr" sz="1000">
                <a:solidFill>
                  <a:schemeClr val="dk1"/>
                </a:solidFill>
              </a:rPr>
              <a:t>(37,5 millions de Français y vont chaque mois)</a:t>
            </a:r>
            <a:endParaRPr sz="1000">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Nombre d’heures regardées par jour : </a:t>
            </a:r>
            <a:r>
              <a:rPr lang="fr" u="sng">
                <a:solidFill>
                  <a:schemeClr val="hlink"/>
                </a:solidFill>
                <a:hlinkClick r:id="rId9"/>
              </a:rPr>
              <a:t>1 Milliard</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fr">
                <a:solidFill>
                  <a:schemeClr val="dk1"/>
                </a:solidFill>
              </a:rPr>
              <a:t>Chiffre d’affaire estimé :  </a:t>
            </a:r>
            <a:r>
              <a:rPr lang="fr" u="sng">
                <a:solidFill>
                  <a:schemeClr val="hlink"/>
                </a:solidFill>
                <a:hlinkClick r:id="rId10"/>
              </a:rPr>
              <a:t>10 Milliards $</a:t>
            </a:r>
            <a:r>
              <a:rPr lang="fr">
                <a:solidFill>
                  <a:schemeClr val="dk1"/>
                </a:solidFill>
              </a:rPr>
              <a:t> </a:t>
            </a:r>
            <a:r>
              <a:rPr lang="fr" sz="1000">
                <a:solidFill>
                  <a:schemeClr val="dk1"/>
                </a:solidFill>
              </a:rPr>
              <a:t>en octobre 2016</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pic>
        <p:nvPicPr>
          <p:cNvPr id="334" name="Google Shape;334;p48"/>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335" name="Google Shape;335;p48"/>
          <p:cNvSpPr txBox="1"/>
          <p:nvPr>
            <p:ph type="ctrTitle"/>
          </p:nvPr>
        </p:nvSpPr>
        <p:spPr>
          <a:xfrm>
            <a:off x="2870100" y="903575"/>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C’est un ou une vidéaste réalisant du contenu vidéo pour le web (pas nécessairement sur Youtube), en utilisant certains codes liés à la pratique : appel à l’abonnement et au partage par exemple.</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36" name="Google Shape;336;p48"/>
          <p:cNvSpPr txBox="1"/>
          <p:nvPr/>
        </p:nvSpPr>
        <p:spPr>
          <a:xfrm>
            <a:off x="2894725" y="2109825"/>
            <a:ext cx="6028500" cy="28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Les thématiques traitées peuvent être très vastes</a:t>
            </a:r>
            <a:endParaRPr b="1">
              <a:solidFill>
                <a:srgbClr val="FFFFFF"/>
              </a:solidFill>
              <a:highlight>
                <a:srgbClr val="000000"/>
              </a:highlight>
            </a:endParaRPr>
          </a:p>
          <a:p>
            <a:pPr indent="0" lvl="0" marL="0" rtl="0" algn="l">
              <a:spcBef>
                <a:spcPts val="0"/>
              </a:spcBef>
              <a:spcAft>
                <a:spcPts val="0"/>
              </a:spcAft>
              <a:buNone/>
            </a:pPr>
            <a:r>
              <a:t/>
            </a:r>
            <a:endParaRPr b="1"/>
          </a:p>
          <a:p>
            <a:pPr indent="0" lvl="0" marL="0" rtl="0" algn="l">
              <a:lnSpc>
                <a:spcPct val="100000"/>
              </a:lnSpc>
              <a:spcBef>
                <a:spcPts val="0"/>
              </a:spcBef>
              <a:spcAft>
                <a:spcPts val="0"/>
              </a:spcAft>
              <a:buNone/>
            </a:pPr>
            <a:r>
              <a:rPr b="1" lang="fr"/>
              <a:t>Humour : </a:t>
            </a:r>
            <a:r>
              <a:rPr lang="fr" u="sng">
                <a:solidFill>
                  <a:schemeClr val="hlink"/>
                </a:solidFill>
                <a:hlinkClick r:id="rId4"/>
              </a:rPr>
              <a:t>Norman</a:t>
            </a:r>
            <a:r>
              <a:rPr lang="fr"/>
              <a:t>, </a:t>
            </a:r>
            <a:r>
              <a:rPr lang="fr" u="sng">
                <a:solidFill>
                  <a:schemeClr val="hlink"/>
                </a:solidFill>
                <a:hlinkClick r:id="rId5"/>
              </a:rPr>
              <a:t>Cyprien</a:t>
            </a:r>
            <a:r>
              <a:rPr lang="fr"/>
              <a:t>, </a:t>
            </a:r>
            <a:r>
              <a:rPr lang="fr" u="sng">
                <a:solidFill>
                  <a:schemeClr val="hlink"/>
                </a:solidFill>
                <a:hlinkClick r:id="rId6"/>
              </a:rPr>
              <a:t>Natoo</a:t>
            </a:r>
            <a:r>
              <a:rPr lang="fr"/>
              <a:t>...</a:t>
            </a:r>
            <a:endParaRPr sz="1000">
              <a:solidFill>
                <a:schemeClr val="dk1"/>
              </a:solidFill>
            </a:endParaRPr>
          </a:p>
          <a:p>
            <a:pPr indent="0" lvl="0" marL="457200" rtl="0" algn="l">
              <a:spcBef>
                <a:spcPts val="0"/>
              </a:spcBef>
              <a:spcAft>
                <a:spcPts val="0"/>
              </a:spcAft>
              <a:buNone/>
            </a:pPr>
            <a:r>
              <a:rPr i="1" lang="fr" sz="1000">
                <a:solidFill>
                  <a:schemeClr val="dk1"/>
                </a:solidFill>
              </a:rPr>
              <a:t>Podcast, Zapping, Sketch, Caméra cachées..</a:t>
            </a:r>
            <a:endParaRPr i="1" sz="1000">
              <a:solidFill>
                <a:schemeClr val="dk1"/>
              </a:solidFill>
            </a:endParaRPr>
          </a:p>
          <a:p>
            <a:pPr indent="0" lvl="0" marL="0" rtl="0" algn="l">
              <a:lnSpc>
                <a:spcPct val="100000"/>
              </a:lnSpc>
              <a:spcBef>
                <a:spcPts val="0"/>
              </a:spcBef>
              <a:spcAft>
                <a:spcPts val="0"/>
              </a:spcAft>
              <a:buNone/>
            </a:pPr>
            <a:r>
              <a:rPr b="1" lang="fr">
                <a:solidFill>
                  <a:schemeClr val="dk1"/>
                </a:solidFill>
              </a:rPr>
              <a:t>Jeux-vidéos : </a:t>
            </a:r>
            <a:r>
              <a:rPr lang="fr" u="sng">
                <a:solidFill>
                  <a:schemeClr val="accent5"/>
                </a:solidFill>
                <a:hlinkClick r:id="rId7"/>
              </a:rPr>
              <a:t>Squeezie</a:t>
            </a:r>
            <a:r>
              <a:rPr lang="fr">
                <a:solidFill>
                  <a:schemeClr val="dk1"/>
                </a:solidFill>
              </a:rPr>
              <a:t>, </a:t>
            </a:r>
            <a:r>
              <a:rPr lang="fr" u="sng">
                <a:solidFill>
                  <a:schemeClr val="hlink"/>
                </a:solidFill>
                <a:hlinkClick r:id="rId8"/>
              </a:rPr>
              <a:t>Amixem</a:t>
            </a:r>
            <a:r>
              <a:rPr lang="fr">
                <a:solidFill>
                  <a:schemeClr val="dk1"/>
                </a:solidFill>
              </a:rPr>
              <a:t>, </a:t>
            </a:r>
            <a:r>
              <a:rPr lang="fr" u="sng">
                <a:solidFill>
                  <a:schemeClr val="hlink"/>
                </a:solidFill>
                <a:hlinkClick r:id="rId9"/>
              </a:rPr>
              <a:t>CyprienGaming</a:t>
            </a:r>
            <a:r>
              <a:rPr lang="fr">
                <a:solidFill>
                  <a:schemeClr val="dk1"/>
                </a:solidFill>
              </a:rPr>
              <a:t>, </a:t>
            </a:r>
            <a:r>
              <a:rPr lang="fr" u="sng">
                <a:solidFill>
                  <a:schemeClr val="hlink"/>
                </a:solidFill>
                <a:hlinkClick r:id="rId10"/>
              </a:rPr>
              <a:t>CYR!L</a:t>
            </a:r>
            <a:r>
              <a:rPr lang="fr">
                <a:solidFill>
                  <a:schemeClr val="dk1"/>
                </a:solidFill>
              </a:rPr>
              <a:t> ... </a:t>
            </a:r>
            <a:endParaRPr>
              <a:solidFill>
                <a:schemeClr val="dk1"/>
              </a:solidFill>
            </a:endParaRPr>
          </a:p>
          <a:p>
            <a:pPr indent="0" lvl="0" marL="457200" rtl="0" algn="l">
              <a:spcBef>
                <a:spcPts val="0"/>
              </a:spcBef>
              <a:spcAft>
                <a:spcPts val="0"/>
              </a:spcAft>
              <a:buNone/>
            </a:pPr>
            <a:r>
              <a:rPr i="1" lang="fr" sz="1000">
                <a:solidFill>
                  <a:schemeClr val="dk1"/>
                </a:solidFill>
              </a:rPr>
              <a:t>Playthrough, speedruns, tutos, unboxing... </a:t>
            </a:r>
            <a:endParaRPr i="1" sz="1000">
              <a:solidFill>
                <a:schemeClr val="dk1"/>
              </a:solidFill>
            </a:endParaRPr>
          </a:p>
          <a:p>
            <a:pPr indent="0" lvl="0" marL="0" rtl="0" algn="l">
              <a:lnSpc>
                <a:spcPct val="100000"/>
              </a:lnSpc>
              <a:spcBef>
                <a:spcPts val="0"/>
              </a:spcBef>
              <a:spcAft>
                <a:spcPts val="0"/>
              </a:spcAft>
              <a:buNone/>
            </a:pPr>
            <a:r>
              <a:rPr b="1" lang="fr">
                <a:solidFill>
                  <a:schemeClr val="dk1"/>
                </a:solidFill>
              </a:rPr>
              <a:t>Beauté : </a:t>
            </a:r>
            <a:r>
              <a:rPr lang="fr" u="sng">
                <a:solidFill>
                  <a:schemeClr val="hlink"/>
                </a:solidFill>
                <a:hlinkClick r:id="rId11"/>
              </a:rPr>
              <a:t>Sananas</a:t>
            </a:r>
            <a:r>
              <a:rPr lang="fr">
                <a:solidFill>
                  <a:schemeClr val="dk1"/>
                </a:solidFill>
              </a:rPr>
              <a:t>, </a:t>
            </a:r>
            <a:r>
              <a:rPr lang="fr" u="sng">
                <a:solidFill>
                  <a:schemeClr val="hlink"/>
                </a:solidFill>
                <a:hlinkClick r:id="rId12"/>
              </a:rPr>
              <a:t>EnjoyPhoenix</a:t>
            </a:r>
            <a:r>
              <a:rPr lang="fr">
                <a:solidFill>
                  <a:schemeClr val="dk1"/>
                </a:solidFill>
              </a:rPr>
              <a:t>, </a:t>
            </a:r>
            <a:r>
              <a:rPr lang="fr" u="sng">
                <a:solidFill>
                  <a:schemeClr val="hlink"/>
                </a:solidFill>
                <a:hlinkClick r:id="rId13"/>
              </a:rPr>
              <a:t>SO Style</a:t>
            </a:r>
            <a:r>
              <a:rPr lang="fr">
                <a:solidFill>
                  <a:schemeClr val="dk1"/>
                </a:solidFill>
              </a:rPr>
              <a:t> …</a:t>
            </a:r>
            <a:endParaRPr>
              <a:solidFill>
                <a:schemeClr val="dk1"/>
              </a:solidFill>
            </a:endParaRPr>
          </a:p>
          <a:p>
            <a:pPr indent="0" lvl="0" marL="457200" rtl="0" algn="l">
              <a:lnSpc>
                <a:spcPct val="100000"/>
              </a:lnSpc>
              <a:spcBef>
                <a:spcPts val="0"/>
              </a:spcBef>
              <a:spcAft>
                <a:spcPts val="0"/>
              </a:spcAft>
              <a:buNone/>
            </a:pPr>
            <a:r>
              <a:rPr i="1" lang="fr" sz="1000">
                <a:solidFill>
                  <a:schemeClr val="dk1"/>
                </a:solidFill>
              </a:rPr>
              <a:t>GRWM, DIY, Haul, Tutos...</a:t>
            </a:r>
            <a:endParaRPr i="1" sz="1000">
              <a:solidFill>
                <a:schemeClr val="dk1"/>
              </a:solidFill>
            </a:endParaRPr>
          </a:p>
          <a:p>
            <a:pPr indent="0" lvl="0" marL="0" rtl="0" algn="l">
              <a:lnSpc>
                <a:spcPct val="100000"/>
              </a:lnSpc>
              <a:spcBef>
                <a:spcPts val="0"/>
              </a:spcBef>
              <a:spcAft>
                <a:spcPts val="0"/>
              </a:spcAft>
              <a:buNone/>
            </a:pPr>
            <a:r>
              <a:rPr b="1" lang="fr">
                <a:solidFill>
                  <a:schemeClr val="dk1"/>
                </a:solidFill>
              </a:rPr>
              <a:t>Education : </a:t>
            </a:r>
            <a:r>
              <a:rPr lang="fr" u="sng">
                <a:solidFill>
                  <a:schemeClr val="hlink"/>
                </a:solidFill>
                <a:hlinkClick r:id="rId14"/>
              </a:rPr>
              <a:t>Axolot</a:t>
            </a:r>
            <a:r>
              <a:rPr lang="fr">
                <a:solidFill>
                  <a:schemeClr val="dk1"/>
                </a:solidFill>
              </a:rPr>
              <a:t>, </a:t>
            </a:r>
            <a:r>
              <a:rPr lang="fr" u="sng">
                <a:solidFill>
                  <a:schemeClr val="hlink"/>
                </a:solidFill>
                <a:hlinkClick r:id="rId15"/>
              </a:rPr>
              <a:t>Nota Bene</a:t>
            </a:r>
            <a:r>
              <a:rPr lang="fr">
                <a:solidFill>
                  <a:schemeClr val="dk1"/>
                </a:solidFill>
              </a:rPr>
              <a:t>, </a:t>
            </a:r>
            <a:r>
              <a:rPr lang="fr" u="sng">
                <a:solidFill>
                  <a:schemeClr val="hlink"/>
                </a:solidFill>
                <a:hlinkClick r:id="rId16"/>
              </a:rPr>
              <a:t>Linguisticae</a:t>
            </a:r>
            <a:r>
              <a:rPr lang="fr">
                <a:solidFill>
                  <a:schemeClr val="dk1"/>
                </a:solidFill>
              </a:rPr>
              <a:t> ...</a:t>
            </a:r>
            <a:endParaRPr>
              <a:solidFill>
                <a:schemeClr val="dk1"/>
              </a:solidFill>
            </a:endParaRPr>
          </a:p>
          <a:p>
            <a:pPr indent="0" lvl="0" marL="457200" rtl="0" algn="l">
              <a:spcBef>
                <a:spcPts val="0"/>
              </a:spcBef>
              <a:spcAft>
                <a:spcPts val="0"/>
              </a:spcAft>
              <a:buNone/>
            </a:pPr>
            <a:r>
              <a:rPr i="1" lang="fr" sz="1000">
                <a:solidFill>
                  <a:schemeClr val="dk1"/>
                </a:solidFill>
              </a:rPr>
              <a:t>Cours, Top10, vulgarisation scientifique...</a:t>
            </a:r>
            <a:endParaRPr>
              <a:solidFill>
                <a:schemeClr val="dk1"/>
              </a:solidFill>
            </a:endParaRPr>
          </a:p>
          <a:p>
            <a:pPr indent="0" lvl="0" marL="0" rtl="0" algn="l">
              <a:lnSpc>
                <a:spcPct val="100000"/>
              </a:lnSpc>
              <a:spcBef>
                <a:spcPts val="0"/>
              </a:spcBef>
              <a:spcAft>
                <a:spcPts val="0"/>
              </a:spcAft>
              <a:buNone/>
            </a:pPr>
            <a:r>
              <a:rPr b="1" lang="fr">
                <a:solidFill>
                  <a:schemeClr val="dk1"/>
                </a:solidFill>
              </a:rPr>
              <a:t>Politique :  </a:t>
            </a:r>
            <a:r>
              <a:rPr lang="fr" u="sng">
                <a:solidFill>
                  <a:schemeClr val="hlink"/>
                </a:solidFill>
                <a:hlinkClick r:id="rId17"/>
              </a:rPr>
              <a:t>HugoDécrypte</a:t>
            </a:r>
            <a:r>
              <a:rPr lang="fr">
                <a:solidFill>
                  <a:schemeClr val="dk1"/>
                </a:solidFill>
              </a:rPr>
              <a:t>, </a:t>
            </a:r>
            <a:r>
              <a:rPr lang="fr" u="sng">
                <a:solidFill>
                  <a:schemeClr val="hlink"/>
                </a:solidFill>
                <a:hlinkClick r:id="rId18"/>
              </a:rPr>
              <a:t>Usul2000</a:t>
            </a:r>
            <a:r>
              <a:rPr lang="fr">
                <a:solidFill>
                  <a:schemeClr val="dk1"/>
                </a:solidFill>
              </a:rPr>
              <a:t>, </a:t>
            </a:r>
            <a:r>
              <a:rPr lang="fr" u="sng">
                <a:solidFill>
                  <a:schemeClr val="hlink"/>
                </a:solidFill>
                <a:hlinkClick r:id="rId19"/>
              </a:rPr>
              <a:t>Osons Causer</a:t>
            </a:r>
            <a:r>
              <a:rPr lang="fr">
                <a:solidFill>
                  <a:schemeClr val="dk1"/>
                </a:solidFill>
              </a:rPr>
              <a:t> ...</a:t>
            </a:r>
            <a:endParaRPr>
              <a:solidFill>
                <a:schemeClr val="dk1"/>
              </a:solidFill>
            </a:endParaRPr>
          </a:p>
          <a:p>
            <a:pPr indent="0" lvl="0" marL="457200" rtl="0" algn="l">
              <a:spcBef>
                <a:spcPts val="0"/>
              </a:spcBef>
              <a:spcAft>
                <a:spcPts val="0"/>
              </a:spcAft>
              <a:buNone/>
            </a:pPr>
            <a:r>
              <a:rPr i="1" lang="fr" sz="1000">
                <a:solidFill>
                  <a:schemeClr val="dk1"/>
                </a:solidFill>
              </a:rPr>
              <a:t>Commentaires, avis, infographie commentée...</a:t>
            </a:r>
            <a:endParaRPr b="1">
              <a:solidFill>
                <a:schemeClr val="dk1"/>
              </a:solidFill>
            </a:endParaRPr>
          </a:p>
          <a:p>
            <a:pPr indent="0" lvl="0" marL="0" rtl="0" algn="l">
              <a:spcBef>
                <a:spcPts val="0"/>
              </a:spcBef>
              <a:spcAft>
                <a:spcPts val="0"/>
              </a:spcAft>
              <a:buNone/>
            </a:pPr>
            <a:r>
              <a:rPr b="1" lang="fr">
                <a:solidFill>
                  <a:schemeClr val="dk1"/>
                </a:solidFill>
              </a:rPr>
              <a:t>Critique d’art : </a:t>
            </a:r>
            <a:r>
              <a:rPr lang="fr" u="sng">
                <a:solidFill>
                  <a:schemeClr val="hlink"/>
                </a:solidFill>
                <a:hlinkClick r:id="rId20"/>
              </a:rPr>
              <a:t>Chroma</a:t>
            </a:r>
            <a:r>
              <a:rPr lang="fr">
                <a:solidFill>
                  <a:schemeClr val="dk1"/>
                </a:solidFill>
              </a:rPr>
              <a:t>, </a:t>
            </a:r>
            <a:r>
              <a:rPr lang="fr" u="sng">
                <a:solidFill>
                  <a:schemeClr val="hlink"/>
                </a:solidFill>
                <a:hlinkClick r:id="rId21"/>
              </a:rPr>
              <a:t>Miss Book</a:t>
            </a:r>
            <a:r>
              <a:rPr lang="fr">
                <a:solidFill>
                  <a:schemeClr val="dk1"/>
                </a:solidFill>
              </a:rPr>
              <a:t> …</a:t>
            </a:r>
            <a:endParaRPr>
              <a:solidFill>
                <a:schemeClr val="dk1"/>
              </a:solidFill>
            </a:endParaRPr>
          </a:p>
          <a:p>
            <a:pPr indent="0" lvl="0" marL="457200" rtl="0" algn="l">
              <a:spcBef>
                <a:spcPts val="0"/>
              </a:spcBef>
              <a:spcAft>
                <a:spcPts val="0"/>
              </a:spcAft>
              <a:buNone/>
            </a:pPr>
            <a:r>
              <a:rPr i="1" lang="fr" sz="1000">
                <a:solidFill>
                  <a:schemeClr val="dk1"/>
                </a:solidFill>
              </a:rPr>
              <a:t>Critique de film, de livres...</a:t>
            </a:r>
            <a:endParaRPr>
              <a:solidFill>
                <a:schemeClr val="dk1"/>
              </a:solidFill>
            </a:endParaRPr>
          </a:p>
        </p:txBody>
      </p:sp>
      <p:sp>
        <p:nvSpPr>
          <p:cNvPr id="337" name="Google Shape;337;p48"/>
          <p:cNvSpPr txBox="1"/>
          <p:nvPr/>
        </p:nvSpPr>
        <p:spPr>
          <a:xfrm>
            <a:off x="962900" y="173825"/>
            <a:ext cx="7422300" cy="7533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2400">
                <a:solidFill>
                  <a:srgbClr val="FFFFFF"/>
                </a:solidFill>
              </a:rPr>
              <a:t>Un Youtubeur, une Youtubeuse c’est quoi ?</a:t>
            </a:r>
            <a:endParaRPr b="1" sz="2400">
              <a:solidFill>
                <a:srgbClr val="FFFFFF"/>
              </a:solidFill>
            </a:endParaRPr>
          </a:p>
        </p:txBody>
      </p:sp>
      <p:pic>
        <p:nvPicPr>
          <p:cNvPr descr="Appelez moi Arthur Rimbaud. &#10;&#10;Vous pouvez me retrouver ici:&#10;★ Facebook  https://www.facebook.com/natoovideos&#10;★ Twitter @nato_o: https://twitter.com/Nato_o&#10;★ Instagram: natoogram&#10;★ Snapchat: natoostories&#10;&#10;★Ma marque de bijoux: joyaumagique.fr&#10;&#10;Mon appli pour ton mobile ici : &#10;★  Android ► https://play.google.com/store/apps/details?id=com.natoo&#10;★ iOS ► https://itunes.apple.com/fr/app/natoo/id1117818844?l=en&amp;mt=8&#10;&#10;★ Abonne-toi à ma chaîne youtube:&#10;https://www.youtube.com/channel/UCtihF1ZtlYVzoaj_bKLQZ-Q?view_as=subscriber&#10;&#10;Merci pour le soutien!!" id="338" name="Google Shape;338;p48" title="Mes poèmes d'enfant - Natoo">
            <a:hlinkClick r:id="rId22"/>
          </p:cNvPr>
          <p:cNvPicPr preferRelativeResize="0"/>
          <p:nvPr/>
        </p:nvPicPr>
        <p:blipFill>
          <a:blip r:embed="rId23">
            <a:alphaModFix/>
          </a:blip>
          <a:stretch>
            <a:fillRect/>
          </a:stretch>
        </p:blipFill>
        <p:spPr>
          <a:xfrm>
            <a:off x="499275" y="1316975"/>
            <a:ext cx="1973900" cy="1480425"/>
          </a:xfrm>
          <a:prstGeom prst="rect">
            <a:avLst/>
          </a:prstGeom>
          <a:noFill/>
          <a:ln>
            <a:noFill/>
          </a:ln>
        </p:spPr>
      </p:pic>
      <p:pic>
        <p:nvPicPr>
          <p:cNvPr descr="Je regarde un peu trop de série je crois.&#10;Je porte des magnifiques vêtements créés par mes soins : http://www.narmol.fr/&#10;Vidéo écrite avec Akim Omiri et Flober.&#10;La chaîne de Marjorie Le Noan : https://www.youtube.com/user/MarjorieLeNoan&#10;La chaîne d'Akim Omiri : https://www.youtube.com/user/ahquimeprod&#10;La chaîne de Flober : https://www.youtube.com/user/ElFloBerto&#10;Pierre Cachia n’a pas de chaîne car c'est un comédien qui fait du ciné et des séries, trop la honte." id="339" name="Google Shape;339;p48" title="CYPRIEN - REGARDER DES SÉRIES">
            <a:hlinkClick r:id="rId24"/>
          </p:cNvPr>
          <p:cNvPicPr preferRelativeResize="0"/>
          <p:nvPr/>
        </p:nvPicPr>
        <p:blipFill>
          <a:blip r:embed="rId25">
            <a:alphaModFix/>
          </a:blip>
          <a:stretch>
            <a:fillRect/>
          </a:stretch>
        </p:blipFill>
        <p:spPr>
          <a:xfrm>
            <a:off x="499275" y="2949800"/>
            <a:ext cx="1973900" cy="148042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49"/>
          <p:cNvSpPr txBox="1"/>
          <p:nvPr>
            <p:ph type="ctrTitle"/>
          </p:nvPr>
        </p:nvSpPr>
        <p:spPr>
          <a:xfrm>
            <a:off x="1012350" y="1089875"/>
            <a:ext cx="71604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400"/>
              <a:t>De manière générale, le contenu que vous publiez sur des réseaux sociaux sera hébergé sur des serveurs ne vous appartenant pas et sur lesquels vous n’avez aucun droit de regard. Partant de ce principe, considérez chaque contenu publié sur Internet comme définitivement sauvegardé.</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45" name="Google Shape;345;p49"/>
          <p:cNvSpPr txBox="1"/>
          <p:nvPr/>
        </p:nvSpPr>
        <p:spPr>
          <a:xfrm>
            <a:off x="962900" y="173825"/>
            <a:ext cx="7422300" cy="7533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A qui appartient tes vidéos ? </a:t>
            </a:r>
            <a:endParaRPr b="1" sz="3600">
              <a:solidFill>
                <a:srgbClr val="FFFFFF"/>
              </a:solidFill>
            </a:endParaRPr>
          </a:p>
        </p:txBody>
      </p:sp>
      <p:sp>
        <p:nvSpPr>
          <p:cNvPr id="346" name="Google Shape;346;p49"/>
          <p:cNvSpPr txBox="1"/>
          <p:nvPr/>
        </p:nvSpPr>
        <p:spPr>
          <a:xfrm>
            <a:off x="1012500" y="2326050"/>
            <a:ext cx="7160400" cy="2568600"/>
          </a:xfrm>
          <a:prstGeom prst="rect">
            <a:avLst/>
          </a:prstGeom>
          <a:solidFill>
            <a:srgbClr val="F4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800"/>
              <a:t>8.1 </a:t>
            </a:r>
            <a:r>
              <a:rPr b="1" lang="fr" sz="800"/>
              <a:t>Lorsque vous soumettez du Contenu sur YouTube, vous concédez</a:t>
            </a:r>
            <a:r>
              <a:rPr lang="fr" sz="800"/>
              <a:t> :</a:t>
            </a:r>
            <a:endParaRPr sz="800"/>
          </a:p>
          <a:p>
            <a:pPr indent="0" lvl="0" marL="0" rtl="0" algn="l">
              <a:spcBef>
                <a:spcPts val="0"/>
              </a:spcBef>
              <a:spcAft>
                <a:spcPts val="0"/>
              </a:spcAft>
              <a:buClr>
                <a:schemeClr val="dk1"/>
              </a:buClr>
              <a:buSzPts val="1100"/>
              <a:buFont typeface="Arial"/>
              <a:buNone/>
            </a:pPr>
            <a:r>
              <a:t/>
            </a:r>
            <a:endParaRPr sz="800"/>
          </a:p>
          <a:p>
            <a:pPr indent="-279400" lvl="0" marL="457200" rtl="0" algn="l">
              <a:lnSpc>
                <a:spcPct val="115000"/>
              </a:lnSpc>
              <a:spcBef>
                <a:spcPts val="0"/>
              </a:spcBef>
              <a:spcAft>
                <a:spcPts val="0"/>
              </a:spcAft>
              <a:buClr>
                <a:schemeClr val="dk1"/>
              </a:buClr>
              <a:buSzPts val="800"/>
              <a:buAutoNum type="alphaUcPeriod"/>
            </a:pPr>
            <a:r>
              <a:rPr b="1" lang="fr" sz="800"/>
              <a:t>à YouTube</a:t>
            </a:r>
            <a:r>
              <a:rPr lang="fr" sz="800"/>
              <a:t>, le droit non exclusif, cessible (y compris le droit de sous-licencier), à titre gracieux, et pour le monde entier d'</a:t>
            </a:r>
            <a:r>
              <a:rPr b="1" lang="fr" sz="800"/>
              <a:t>utiliser, de reproduire, de distribuer, de réaliser des œuvres dérivées, de représenter</a:t>
            </a:r>
            <a:r>
              <a:rPr lang="fr" sz="800"/>
              <a:t> et d'exécuter le Contenu dans le cadre du Service ou en relation avec la mise à disposition de ce Service et l'activité de YouTube, notamment, sans limitation, pour la promotion et la redistribution de tout ou partie du Service (et des œuvres dérivées qui en résultent), en </a:t>
            </a:r>
            <a:r>
              <a:rPr b="1" lang="fr" sz="800"/>
              <a:t>tout format, sur tout support et via tous les canaux média</a:t>
            </a:r>
            <a:r>
              <a:rPr lang="fr" sz="800"/>
              <a:t> ;</a:t>
            </a:r>
            <a:endParaRPr sz="800"/>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dk1"/>
              </a:buClr>
              <a:buSzPts val="800"/>
              <a:buAutoNum type="alphaUcPeriod"/>
            </a:pPr>
            <a:r>
              <a:rPr b="1" lang="fr" sz="800"/>
              <a:t>à chaque utilisateur du Service,</a:t>
            </a:r>
            <a:r>
              <a:rPr lang="fr" sz="800"/>
              <a:t> le droit non exclusif, à titre gracieux, et pour le monde entier d'accéder à votre Contenu via le Service et d'</a:t>
            </a:r>
            <a:r>
              <a:rPr b="1" lang="fr" sz="800"/>
              <a:t>utiliser, de reproduire, de distribuer, de réaliser des œuvres dérivées</a:t>
            </a:r>
            <a:r>
              <a:rPr lang="fr" sz="800"/>
              <a:t>, de représenter, d'exécuter le Contenu dans la mesure autorisée par les fonctionnalités du Service et par les présentes Conditions. </a:t>
            </a:r>
            <a:r>
              <a:rPr lang="fr" sz="800" u="sng">
                <a:solidFill>
                  <a:schemeClr val="hlink"/>
                </a:solidFill>
                <a:hlinkClick r:id="rId3"/>
              </a:rPr>
              <a:t>source</a:t>
            </a:r>
            <a:endParaRPr sz="800"/>
          </a:p>
          <a:p>
            <a:pPr indent="0" lvl="0" marL="0" rtl="0" algn="l">
              <a:spcBef>
                <a:spcPts val="0"/>
              </a:spcBef>
              <a:spcAft>
                <a:spcPts val="0"/>
              </a:spcAft>
              <a:buNone/>
            </a:pPr>
            <a:r>
              <a:t/>
            </a:r>
            <a:endParaRPr sz="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pic>
        <p:nvPicPr>
          <p:cNvPr id="351" name="Google Shape;351;p50"/>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352" name="Google Shape;352;p50"/>
          <p:cNvSpPr txBox="1"/>
          <p:nvPr/>
        </p:nvSpPr>
        <p:spPr>
          <a:xfrm>
            <a:off x="962900" y="173825"/>
            <a:ext cx="7422300" cy="7533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2400">
                <a:solidFill>
                  <a:srgbClr val="FFFFFF"/>
                </a:solidFill>
              </a:rPr>
              <a:t>Quelques questions à se poser</a:t>
            </a:r>
            <a:endParaRPr b="1" sz="2400">
              <a:solidFill>
                <a:srgbClr val="FFFFFF"/>
              </a:solidFill>
            </a:endParaRPr>
          </a:p>
          <a:p>
            <a:pPr indent="0" lvl="0" marL="0" rtl="0" algn="ctr">
              <a:spcBef>
                <a:spcPts val="0"/>
              </a:spcBef>
              <a:spcAft>
                <a:spcPts val="0"/>
              </a:spcAft>
              <a:buNone/>
            </a:pPr>
            <a:r>
              <a:rPr b="1" lang="fr" sz="2400">
                <a:solidFill>
                  <a:srgbClr val="FFFFFF"/>
                </a:solidFill>
              </a:rPr>
              <a:t> avant de se lancer !</a:t>
            </a:r>
            <a:endParaRPr b="1" sz="2400">
              <a:solidFill>
                <a:srgbClr val="FFFFFF"/>
              </a:solidFill>
            </a:endParaRPr>
          </a:p>
        </p:txBody>
      </p:sp>
      <p:sp>
        <p:nvSpPr>
          <p:cNvPr id="353" name="Google Shape;353;p50"/>
          <p:cNvSpPr txBox="1"/>
          <p:nvPr/>
        </p:nvSpPr>
        <p:spPr>
          <a:xfrm>
            <a:off x="1056025" y="1675927"/>
            <a:ext cx="6466800" cy="48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Pourquoi ai-je envie de publier quelque chose sur internet ?</a:t>
            </a:r>
            <a:endParaRPr>
              <a:solidFill>
                <a:schemeClr val="dk1"/>
              </a:solidFill>
            </a:endParaRPr>
          </a:p>
          <a:p>
            <a:pPr indent="0" lvl="0" marL="914400" rtl="0" algn="l">
              <a:spcBef>
                <a:spcPts val="0"/>
              </a:spcBef>
              <a:spcAft>
                <a:spcPts val="0"/>
              </a:spcAft>
              <a:buNone/>
            </a:pPr>
            <a:r>
              <a:t/>
            </a:r>
            <a:endParaRPr/>
          </a:p>
        </p:txBody>
      </p:sp>
      <p:sp>
        <p:nvSpPr>
          <p:cNvPr id="354" name="Google Shape;354;p50"/>
          <p:cNvSpPr txBox="1"/>
          <p:nvPr/>
        </p:nvSpPr>
        <p:spPr>
          <a:xfrm>
            <a:off x="1056025" y="2065607"/>
            <a:ext cx="6668400" cy="645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Serai-je toujours fier de ce contenu dans 10/20 ans ?</a:t>
            </a:r>
            <a:endParaRPr>
              <a:solidFill>
                <a:schemeClr val="dk1"/>
              </a:solidFill>
            </a:endParaRPr>
          </a:p>
          <a:p>
            <a:pPr indent="0" lvl="0" marL="0" rtl="0" algn="l">
              <a:spcBef>
                <a:spcPts val="0"/>
              </a:spcBef>
              <a:spcAft>
                <a:spcPts val="0"/>
              </a:spcAft>
              <a:buNone/>
            </a:pPr>
            <a:r>
              <a:t/>
            </a:r>
            <a:endParaRPr/>
          </a:p>
        </p:txBody>
      </p:sp>
      <p:sp>
        <p:nvSpPr>
          <p:cNvPr id="355" name="Google Shape;355;p50"/>
          <p:cNvSpPr txBox="1"/>
          <p:nvPr/>
        </p:nvSpPr>
        <p:spPr>
          <a:xfrm>
            <a:off x="1056025" y="2397688"/>
            <a:ext cx="6783600" cy="645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Dans quelle mesure ce contenu peut-il me porter préjudice ?</a:t>
            </a:r>
            <a:endParaRPr>
              <a:solidFill>
                <a:schemeClr val="dk1"/>
              </a:solidFill>
            </a:endParaRPr>
          </a:p>
          <a:p>
            <a:pPr indent="0" lvl="0" marL="91440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
        <p:nvSpPr>
          <p:cNvPr id="356" name="Google Shape;356;p50"/>
          <p:cNvSpPr txBox="1"/>
          <p:nvPr/>
        </p:nvSpPr>
        <p:spPr>
          <a:xfrm>
            <a:off x="1056025" y="2784168"/>
            <a:ext cx="6783600" cy="645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Mon contenu porte-t-il, ou peut-il porter, préjudice à quelqu’un ?</a:t>
            </a:r>
            <a:endParaRPr>
              <a:solidFill>
                <a:schemeClr val="dk1"/>
              </a:solidFill>
            </a:endParaRPr>
          </a:p>
          <a:p>
            <a:pPr indent="0" lvl="0" marL="914400" rtl="0" algn="l">
              <a:spcBef>
                <a:spcPts val="0"/>
              </a:spcBef>
              <a:spcAft>
                <a:spcPts val="0"/>
              </a:spcAft>
              <a:buNone/>
            </a:pPr>
            <a:r>
              <a:t/>
            </a:r>
            <a:endParaRPr/>
          </a:p>
        </p:txBody>
      </p:sp>
      <p:sp>
        <p:nvSpPr>
          <p:cNvPr id="357" name="Google Shape;357;p50"/>
          <p:cNvSpPr txBox="1"/>
          <p:nvPr/>
        </p:nvSpPr>
        <p:spPr>
          <a:xfrm>
            <a:off x="1068647" y="3204870"/>
            <a:ext cx="6441600" cy="36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Ai-je vérifié les sources des informations que je partage ? </a:t>
            </a:r>
            <a:endParaRPr>
              <a:solidFill>
                <a:schemeClr val="dk1"/>
              </a:solidFill>
            </a:endParaRPr>
          </a:p>
          <a:p>
            <a:pPr indent="0" lvl="0" marL="0" rtl="0" algn="l">
              <a:spcBef>
                <a:spcPts val="0"/>
              </a:spcBef>
              <a:spcAft>
                <a:spcPts val="0"/>
              </a:spcAft>
              <a:buNone/>
            </a:pPr>
            <a:r>
              <a:t/>
            </a:r>
            <a:endParaRPr/>
          </a:p>
        </p:txBody>
      </p:sp>
      <p:sp>
        <p:nvSpPr>
          <p:cNvPr id="358" name="Google Shape;358;p50"/>
          <p:cNvSpPr txBox="1"/>
          <p:nvPr/>
        </p:nvSpPr>
        <p:spPr>
          <a:xfrm>
            <a:off x="1068647" y="3617571"/>
            <a:ext cx="7039500" cy="806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Une donnée confidentielle est-elle disponible grâce à ce contenu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1000"/>
                                        <p:tgtEl>
                                          <p:spTgt spid="3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1000"/>
                                        <p:tgtEl>
                                          <p:spTgt spid="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pic>
        <p:nvPicPr>
          <p:cNvPr id="363" name="Google Shape;363;p5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364" name="Google Shape;364;p51"/>
          <p:cNvSpPr txBox="1"/>
          <p:nvPr/>
        </p:nvSpPr>
        <p:spPr>
          <a:xfrm>
            <a:off x="962900" y="173825"/>
            <a:ext cx="7422300" cy="7533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2400">
                <a:solidFill>
                  <a:srgbClr val="FFFFFF"/>
                </a:solidFill>
              </a:rPr>
              <a:t>Quelques questions à se poser dans ton utilisation de YouTube</a:t>
            </a:r>
            <a:endParaRPr b="1" sz="2400">
              <a:solidFill>
                <a:srgbClr val="FFFFFF"/>
              </a:solidFill>
            </a:endParaRPr>
          </a:p>
        </p:txBody>
      </p:sp>
      <p:sp>
        <p:nvSpPr>
          <p:cNvPr id="365" name="Google Shape;365;p51"/>
          <p:cNvSpPr txBox="1"/>
          <p:nvPr/>
        </p:nvSpPr>
        <p:spPr>
          <a:xfrm>
            <a:off x="1056025" y="1675927"/>
            <a:ext cx="6466800" cy="480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Qui me parle et pourquoi ?</a:t>
            </a:r>
            <a:endParaRPr>
              <a:solidFill>
                <a:schemeClr val="dk1"/>
              </a:solidFill>
            </a:endParaRPr>
          </a:p>
          <a:p>
            <a:pPr indent="0" lvl="0" marL="914400" rtl="0" algn="l">
              <a:spcBef>
                <a:spcPts val="0"/>
              </a:spcBef>
              <a:spcAft>
                <a:spcPts val="0"/>
              </a:spcAft>
              <a:buNone/>
            </a:pPr>
            <a:r>
              <a:t/>
            </a:r>
            <a:endParaRPr/>
          </a:p>
        </p:txBody>
      </p:sp>
      <p:sp>
        <p:nvSpPr>
          <p:cNvPr id="366" name="Google Shape;366;p51"/>
          <p:cNvSpPr txBox="1"/>
          <p:nvPr/>
        </p:nvSpPr>
        <p:spPr>
          <a:xfrm>
            <a:off x="1056025" y="2021981"/>
            <a:ext cx="6783600" cy="645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Quel est l’impact de mon utilisation de YouTube ? </a:t>
            </a:r>
            <a:endParaRPr>
              <a:solidFill>
                <a:schemeClr val="dk1"/>
              </a:solidFill>
            </a:endParaRPr>
          </a:p>
          <a:p>
            <a:pPr indent="0" lvl="0" marL="914400" rtl="0" algn="l">
              <a:spcBef>
                <a:spcPts val="0"/>
              </a:spcBef>
              <a:spcAft>
                <a:spcPts val="0"/>
              </a:spcAft>
              <a:buNone/>
            </a:pPr>
            <a:r>
              <a:t/>
            </a:r>
            <a:endParaRPr/>
          </a:p>
        </p:txBody>
      </p:sp>
      <p:sp>
        <p:nvSpPr>
          <p:cNvPr id="367" name="Google Shape;367;p51"/>
          <p:cNvSpPr txBox="1"/>
          <p:nvPr/>
        </p:nvSpPr>
        <p:spPr>
          <a:xfrm>
            <a:off x="1068622" y="1313970"/>
            <a:ext cx="6441600" cy="36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fr">
                <a:solidFill>
                  <a:schemeClr val="dk1"/>
                </a:solidFill>
              </a:rPr>
              <a:t>Qu’est-ce que je regarde et pourquoi ? </a:t>
            </a:r>
            <a:endParaRPr>
              <a:solidFill>
                <a:schemeClr val="dk1"/>
              </a:solidFill>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pic>
        <p:nvPicPr>
          <p:cNvPr id="372" name="Google Shape;372;p52"/>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373" name="Google Shape;373;p52"/>
          <p:cNvSpPr txBox="1"/>
          <p:nvPr>
            <p:ph type="ctrTitle"/>
          </p:nvPr>
        </p:nvSpPr>
        <p:spPr>
          <a:xfrm>
            <a:off x="2870100" y="719400"/>
            <a:ext cx="5835900" cy="11703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p>
          <a:p>
            <a:pPr indent="0" lvl="0" marL="0" rtl="0" algn="l">
              <a:spcBef>
                <a:spcPts val="0"/>
              </a:spcBef>
              <a:spcAft>
                <a:spcPts val="0"/>
              </a:spcAft>
              <a:buClr>
                <a:schemeClr val="dk1"/>
              </a:buClr>
              <a:buSzPts val="1100"/>
              <a:buFont typeface="Arial"/>
              <a:buNone/>
            </a:pPr>
            <a:r>
              <a:rPr lang="fr" sz="1400"/>
              <a:t>Certains Youtubeurs et certaines Youtubeuses vivent grâce aux revenus générés par leurs vidéos. Cependant pour la majorité des cas, les revenus générés ne seront que de simples compléments. </a:t>
            </a:r>
            <a:endParaRPr sz="1000"/>
          </a:p>
          <a:p>
            <a:pPr indent="0" lvl="0" marL="0" rtl="0" algn="l">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None/>
            </a:pPr>
            <a:r>
              <a:t/>
            </a:r>
            <a:endParaRPr/>
          </a:p>
        </p:txBody>
      </p:sp>
      <p:sp>
        <p:nvSpPr>
          <p:cNvPr id="374" name="Google Shape;374;p52"/>
          <p:cNvSpPr txBox="1"/>
          <p:nvPr/>
        </p:nvSpPr>
        <p:spPr>
          <a:xfrm>
            <a:off x="971000" y="204700"/>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Gagner sa vie grâce à YouTube ?</a:t>
            </a:r>
            <a:endParaRPr b="1" sz="3600">
              <a:solidFill>
                <a:srgbClr val="FFFFFF"/>
              </a:solidFill>
            </a:endParaRPr>
          </a:p>
        </p:txBody>
      </p:sp>
      <p:sp>
        <p:nvSpPr>
          <p:cNvPr id="375" name="Google Shape;375;p52"/>
          <p:cNvSpPr txBox="1"/>
          <p:nvPr/>
        </p:nvSpPr>
        <p:spPr>
          <a:xfrm>
            <a:off x="2870100" y="1711500"/>
            <a:ext cx="6224700" cy="325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Quels revenus :</a:t>
            </a:r>
            <a:endParaRPr b="1">
              <a:solidFill>
                <a:srgbClr val="FFFFFF"/>
              </a:solidFill>
              <a:highlight>
                <a:srgbClr val="000000"/>
              </a:highlight>
            </a:endParaRPr>
          </a:p>
          <a:p>
            <a:pPr indent="0" lvl="0" marL="0" rtl="0" algn="l">
              <a:spcBef>
                <a:spcPts val="0"/>
              </a:spcBef>
              <a:spcAft>
                <a:spcPts val="0"/>
              </a:spcAft>
              <a:buNone/>
            </a:pPr>
            <a:r>
              <a:t/>
            </a:r>
            <a:endParaRPr b="1" sz="600"/>
          </a:p>
          <a:p>
            <a:pPr indent="0" lvl="0" marL="0" rtl="0" algn="l">
              <a:lnSpc>
                <a:spcPct val="100000"/>
              </a:lnSpc>
              <a:spcBef>
                <a:spcPts val="0"/>
              </a:spcBef>
              <a:spcAft>
                <a:spcPts val="0"/>
              </a:spcAft>
              <a:buNone/>
            </a:pPr>
            <a:r>
              <a:rPr b="1" lang="fr"/>
              <a:t>Publicité avant et pendant les vidéos : </a:t>
            </a:r>
            <a:r>
              <a:rPr lang="fr" sz="1200"/>
              <a:t>gérée par la régie Google AdSense, on estime les revenus à 1$ les 1000 vues environ.</a:t>
            </a:r>
            <a:endParaRPr sz="1200">
              <a:solidFill>
                <a:schemeClr val="dk1"/>
              </a:solidFill>
            </a:endParaRPr>
          </a:p>
          <a:p>
            <a:pPr indent="0" lvl="0" marL="0" rtl="0" algn="l">
              <a:lnSpc>
                <a:spcPct val="100000"/>
              </a:lnSpc>
              <a:spcBef>
                <a:spcPts val="0"/>
              </a:spcBef>
              <a:spcAft>
                <a:spcPts val="0"/>
              </a:spcAft>
              <a:buNone/>
            </a:pPr>
            <a:r>
              <a:t/>
            </a:r>
            <a:endParaRPr sz="800">
              <a:solidFill>
                <a:schemeClr val="dk1"/>
              </a:solidFill>
            </a:endParaRPr>
          </a:p>
          <a:p>
            <a:pPr indent="0" lvl="0" marL="0" rtl="0" algn="l">
              <a:lnSpc>
                <a:spcPct val="100000"/>
              </a:lnSpc>
              <a:spcBef>
                <a:spcPts val="0"/>
              </a:spcBef>
              <a:spcAft>
                <a:spcPts val="0"/>
              </a:spcAft>
              <a:buNone/>
            </a:pPr>
            <a:r>
              <a:rPr b="1" lang="fr">
                <a:solidFill>
                  <a:schemeClr val="dk1"/>
                </a:solidFill>
              </a:rPr>
              <a:t>Placement de produits : </a:t>
            </a:r>
            <a:r>
              <a:rPr lang="fr" sz="1200">
                <a:solidFill>
                  <a:schemeClr val="dk1"/>
                </a:solidFill>
              </a:rPr>
              <a:t>les marques peuvent contacter les Youtubeurs et Youtubeuses pour les inviter à parler de leur produits dans leur vidéos, en échange de marchandises ou de revenus.</a:t>
            </a:r>
            <a:endParaRPr sz="1200">
              <a:solidFill>
                <a:schemeClr val="dk1"/>
              </a:solidFill>
            </a:endParaRPr>
          </a:p>
          <a:p>
            <a:pPr indent="0" lvl="0" marL="0" rtl="0" algn="l">
              <a:lnSpc>
                <a:spcPct val="100000"/>
              </a:lnSpc>
              <a:spcBef>
                <a:spcPts val="0"/>
              </a:spcBef>
              <a:spcAft>
                <a:spcPts val="0"/>
              </a:spcAft>
              <a:buNone/>
            </a:pPr>
            <a:r>
              <a:t/>
            </a:r>
            <a:endParaRPr sz="800">
              <a:solidFill>
                <a:schemeClr val="dk1"/>
              </a:solidFill>
            </a:endParaRPr>
          </a:p>
          <a:p>
            <a:pPr indent="0" lvl="0" marL="0" rtl="0" algn="l">
              <a:lnSpc>
                <a:spcPct val="100000"/>
              </a:lnSpc>
              <a:spcBef>
                <a:spcPts val="0"/>
              </a:spcBef>
              <a:spcAft>
                <a:spcPts val="0"/>
              </a:spcAft>
              <a:buNone/>
            </a:pPr>
            <a:r>
              <a:rPr b="1" lang="fr">
                <a:solidFill>
                  <a:schemeClr val="dk1"/>
                </a:solidFill>
              </a:rPr>
              <a:t>Dons des abonnés :</a:t>
            </a:r>
            <a:r>
              <a:rPr lang="fr">
                <a:solidFill>
                  <a:schemeClr val="dk1"/>
                </a:solidFill>
              </a:rPr>
              <a:t> </a:t>
            </a:r>
            <a:r>
              <a:rPr lang="fr" sz="1200">
                <a:solidFill>
                  <a:schemeClr val="dk1"/>
                </a:solidFill>
              </a:rPr>
              <a:t>des outils tels que SuperChat permettent aux abonnés de faire des dons en direct aux Youtubeurs et Youtubeuses.</a:t>
            </a:r>
            <a:endParaRPr sz="1200">
              <a:solidFill>
                <a:schemeClr val="dk1"/>
              </a:solidFill>
            </a:endParaRPr>
          </a:p>
          <a:p>
            <a:pPr indent="0" lvl="0" marL="0" rtl="0" algn="l">
              <a:lnSpc>
                <a:spcPct val="100000"/>
              </a:lnSpc>
              <a:spcBef>
                <a:spcPts val="0"/>
              </a:spcBef>
              <a:spcAft>
                <a:spcPts val="0"/>
              </a:spcAft>
              <a:buNone/>
            </a:pPr>
            <a:r>
              <a:t/>
            </a:r>
            <a:endParaRPr sz="800">
              <a:solidFill>
                <a:schemeClr val="dk1"/>
              </a:solidFill>
            </a:endParaRPr>
          </a:p>
          <a:p>
            <a:pPr indent="0" lvl="0" marL="0" rtl="0" algn="l">
              <a:lnSpc>
                <a:spcPct val="100000"/>
              </a:lnSpc>
              <a:spcBef>
                <a:spcPts val="0"/>
              </a:spcBef>
              <a:spcAft>
                <a:spcPts val="0"/>
              </a:spcAft>
              <a:buNone/>
            </a:pPr>
            <a:r>
              <a:rPr b="1" lang="fr">
                <a:solidFill>
                  <a:schemeClr val="dk1"/>
                </a:solidFill>
              </a:rPr>
              <a:t>Abonnements payants : </a:t>
            </a:r>
            <a:r>
              <a:rPr lang="fr" sz="1200">
                <a:solidFill>
                  <a:schemeClr val="dk1"/>
                </a:solidFill>
              </a:rPr>
              <a:t>Une chaine YouTube (+100 000 abonnés) peut désormais bénéficier d’un abonnement payant de sa communauté (bouton rejoindre). D’autres créateurs font le choix de rendre disponible leur contenu uniquement sur YouTube Premium.</a:t>
            </a:r>
            <a:endParaRPr sz="1200">
              <a:solidFill>
                <a:schemeClr val="dk1"/>
              </a:solidFill>
            </a:endParaRPr>
          </a:p>
          <a:p>
            <a:pPr indent="0" lvl="0" marL="0" rtl="0" algn="l">
              <a:lnSpc>
                <a:spcPct val="100000"/>
              </a:lnSpc>
              <a:spcBef>
                <a:spcPts val="0"/>
              </a:spcBef>
              <a:spcAft>
                <a:spcPts val="0"/>
              </a:spcAft>
              <a:buNone/>
            </a:pPr>
            <a:r>
              <a:t/>
            </a:r>
            <a:endParaRPr b="1" sz="800">
              <a:solidFill>
                <a:schemeClr val="dk1"/>
              </a:solidFill>
            </a:endParaRPr>
          </a:p>
          <a:p>
            <a:pPr indent="0" lvl="0" marL="0" rtl="0" algn="l">
              <a:lnSpc>
                <a:spcPct val="100000"/>
              </a:lnSpc>
              <a:spcBef>
                <a:spcPts val="0"/>
              </a:spcBef>
              <a:spcAft>
                <a:spcPts val="0"/>
              </a:spcAft>
              <a:buNone/>
            </a:pPr>
            <a:r>
              <a:rPr b="1" lang="fr">
                <a:solidFill>
                  <a:schemeClr val="dk1"/>
                </a:solidFill>
              </a:rPr>
              <a:t>Vente de produits dérivés : </a:t>
            </a:r>
            <a:r>
              <a:rPr lang="fr" sz="1200">
                <a:solidFill>
                  <a:schemeClr val="dk1"/>
                </a:solidFill>
              </a:rPr>
              <a:t>T-shirts, Posters, Mugs… tout est possible</a:t>
            </a:r>
            <a:r>
              <a:rPr lang="fr">
                <a:solidFill>
                  <a:schemeClr val="dk1"/>
                </a:solidFill>
              </a:rPr>
              <a:t>.</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pic>
        <p:nvPicPr>
          <p:cNvPr descr="💫 Abonne toi et active les notifications en cliquant sur la 🔔 juste au dessus pour voir toutes mes vidéos ! N'oublie pas de liker la vidéo et de t'abonner juste ici :  http://goo.gl/wvRex3&#10;&#10;C E   Q U E   J E   P O R T E : &#10;&#10;MON HAUT :  http://bit.ly/2CxuMbJ&#10;MON COLLIER : http://bit.ly/2D0tqaq&#10;MON ROUGE À LÈVRES : http://bit.ly/2m3gyZF&#10;&#10;○ C O D E S  - P R O M O S :&#10;&#10;⦁ CHAUFFEUR PRIVÉ :  &quot; ENJOY &quot; 10€ sur vos deux première courses&#10;⦁ UBER EATS :  5 € offerts sur vos deux premières commandes UberEats avec le code &quot; ENJOYPHOENIX &quot;&#10;⦁ NATURAL MOJO : 20% sur tout le site avec le code &quot;ENJOY&quot;&#10;⦁ HELLOBODY : 20% sur tout le site avec le code &quot;ENJOY&quot;&#10;⦁ MON ROUGE À LÈVRES MAC : http://bit.ly/2m3gyZF&#10;&#10;○ P R O D U I T S :&#10;&#10;- Les liners : http://bit.ly/2CxGkvj&#10;&#10;A B O N N E - T O I : http://goo.gl/wvRex3&#10;C O N T A C T : EnjoyPhoenixPro@gmail.com&#10;F A C E B O O K : https://www.facebook.com/EnjoyPhoenixChannel/&#10;I N S T A G R A M : http://instagram.com/enjoyphoenix&#10;T W I T T E R : http://twitter.com/EnjoyPhoenix&#10;S N A P C H A T : Enjoy-Phoenix&#10;V L O G S : https://www.youtube.com/user/EnjoyVlogging&#10;&#10;PS : Certains liens présents dans la barre d'info peuvent être des liens affiliés :)&#10;&#10;LOVE ♡" id="376" name="Google Shape;376;p52" title="CRASH TEST : LE LINER PEEL-OFF !">
            <a:hlinkClick r:id="rId4"/>
          </p:cNvPr>
          <p:cNvPicPr preferRelativeResize="0"/>
          <p:nvPr/>
        </p:nvPicPr>
        <p:blipFill>
          <a:blip r:embed="rId5">
            <a:alphaModFix/>
          </a:blip>
          <a:stretch>
            <a:fillRect/>
          </a:stretch>
        </p:blipFill>
        <p:spPr>
          <a:xfrm>
            <a:off x="152400" y="1021625"/>
            <a:ext cx="2565300" cy="1923975"/>
          </a:xfrm>
          <a:prstGeom prst="rect">
            <a:avLst/>
          </a:prstGeom>
          <a:noFill/>
          <a:ln>
            <a:noFill/>
          </a:ln>
        </p:spPr>
      </p:pic>
      <p:pic>
        <p:nvPicPr>
          <p:cNvPr descr="Vidéo produite par Ubisoft et inspirée de l'univers du jeu vidéo Assassin's Creed.&#10;&#10;Musique par NODEY: https://nodey.bandcamp.com/&#10;&#10;Réalisé par Théodore Bonnet&#10;&#10;Producteur : Julien Allard&#10;Directeur de Production : Paul Esteves&#10;Chargée de Production : Agnès Lepeu&#10;Assistant de Production : Antoine Vialle&#10;Régisseur Général : Bertrand Fecci&#10;Régisseur : Blandine Lachenaud, Pauline Perrot &#10;&#10;Chef opérateur : Thibaud Danton &#10;Electriciens : Ogier Tiberghien, Gabriele Sossela, Antoine Barillot&#10;Responsable Technique : Daniel Da Silva&#10;Assistant Caméra : Yoann Suberviolle&#10;SteadyCamer : Aymeric Colas&#10;&#10;Montage : Théodore Bonnet&#10;Étalonnage : Inès Tabarin, Alexandre Bricas&#10;Graphiste Lead : Guillaume Griffoni&#10;&#10;Chef Costumière : Fanny Wilk&#10;Costumier : Sebastien Passot&#10;Chef Perruquière : Olympe de Bagatelle&#10;Chef Maquilleur : Christophe Pizetta&#10;Maquilleuse : Yolaine Deste, Romane Deluca&#10;Chef Décorateur : Armand Basset &#10;&#10;Responsable cascade : La French Freerun Family &#10;et La Fabrique Royale: http://www.lafabriqueroyale.fr/&#10;&#10;Making of : Alexandre Degardin&#10;&#10;Remerciements : Artech Deco, Samuel Dekyndt, Franklin Roulot, Château de Fontainebleau&#10;&#10;POUR VENIR VOIR MON SPECTACLE → http://tiny.cc/0t10gx :)" id="377" name="Google Shape;377;p52" title="NORMAN - ASSASSIN DES TEMPLIERS (ft Squeezie) 4K">
            <a:hlinkClick r:id="rId6"/>
          </p:cNvPr>
          <p:cNvPicPr preferRelativeResize="0"/>
          <p:nvPr/>
        </p:nvPicPr>
        <p:blipFill>
          <a:blip r:embed="rId7">
            <a:alphaModFix/>
          </a:blip>
          <a:stretch>
            <a:fillRect/>
          </a:stretch>
        </p:blipFill>
        <p:spPr>
          <a:xfrm>
            <a:off x="152400" y="2990918"/>
            <a:ext cx="2565300" cy="192398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pic>
        <p:nvPicPr>
          <p:cNvPr id="382" name="Google Shape;382;p53"/>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383" name="Google Shape;383;p53"/>
          <p:cNvSpPr txBox="1"/>
          <p:nvPr>
            <p:ph type="ctrTitle"/>
          </p:nvPr>
        </p:nvSpPr>
        <p:spPr>
          <a:xfrm>
            <a:off x="965100" y="903575"/>
            <a:ext cx="5835900" cy="1038900"/>
          </a:xfrm>
          <a:prstGeom prst="rect">
            <a:avLst/>
          </a:prstGeom>
          <a:solidFill>
            <a:srgbClr val="050000">
              <a:alpha val="355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400"/>
              <a:t>Le 16 janvier 2018, de nouveaux critères d'éligibilité pour le Programme Partenaire YouTube ont été annoncés pour les chaînes :</a:t>
            </a:r>
            <a:endParaRPr sz="1400"/>
          </a:p>
          <a:p>
            <a:pPr indent="0" lvl="0" marL="0" rtl="0" algn="l">
              <a:spcBef>
                <a:spcPts val="0"/>
              </a:spcBef>
              <a:spcAft>
                <a:spcPts val="0"/>
              </a:spcAft>
              <a:buClr>
                <a:schemeClr val="dk1"/>
              </a:buClr>
              <a:buSzPts val="1100"/>
              <a:buFont typeface="Arial"/>
              <a:buNone/>
            </a:pPr>
            <a:r>
              <a:rPr lang="fr" sz="1400"/>
              <a:t>-</a:t>
            </a:r>
            <a:r>
              <a:rPr b="1" lang="fr" sz="1400"/>
              <a:t>4 000 heures de visionnage</a:t>
            </a:r>
            <a:r>
              <a:rPr lang="fr" sz="1400"/>
              <a:t> au cours des 12 derniers mois </a:t>
            </a:r>
            <a:endParaRPr sz="1400"/>
          </a:p>
          <a:p>
            <a:pPr indent="0" lvl="0" marL="0" rtl="0" algn="l">
              <a:spcBef>
                <a:spcPts val="0"/>
              </a:spcBef>
              <a:spcAft>
                <a:spcPts val="0"/>
              </a:spcAft>
              <a:buClr>
                <a:schemeClr val="dk1"/>
              </a:buClr>
              <a:buSzPts val="1100"/>
              <a:buFont typeface="Arial"/>
              <a:buNone/>
            </a:pPr>
            <a:r>
              <a:rPr lang="fr" sz="1400"/>
              <a:t>-</a:t>
            </a:r>
            <a:r>
              <a:rPr b="1" lang="fr" sz="1400"/>
              <a:t>1 000 abonnés</a:t>
            </a:r>
            <a:endParaRPr b="1" sz="1400"/>
          </a:p>
          <a:p>
            <a:pPr indent="0" lvl="0" marL="0" rtl="0" algn="l">
              <a:lnSpc>
                <a:spcPct val="115000"/>
              </a:lnSpc>
              <a:spcBef>
                <a:spcPts val="0"/>
              </a:spcBef>
              <a:spcAft>
                <a:spcPts val="0"/>
              </a:spcAft>
              <a:buNone/>
            </a:pPr>
            <a:r>
              <a:t/>
            </a:r>
            <a:endParaRPr/>
          </a:p>
        </p:txBody>
      </p:sp>
      <p:sp>
        <p:nvSpPr>
          <p:cNvPr id="384" name="Google Shape;384;p53"/>
          <p:cNvSpPr txBox="1"/>
          <p:nvPr/>
        </p:nvSpPr>
        <p:spPr>
          <a:xfrm>
            <a:off x="962900" y="173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Gagner sa vie grâce à YouTube ?</a:t>
            </a:r>
            <a:endParaRPr b="1" sz="3600">
              <a:solidFill>
                <a:srgbClr val="FFFFFF"/>
              </a:solidFill>
            </a:endParaRPr>
          </a:p>
        </p:txBody>
      </p:sp>
      <p:sp>
        <p:nvSpPr>
          <p:cNvPr id="385" name="Google Shape;385;p53"/>
          <p:cNvSpPr txBox="1"/>
          <p:nvPr/>
        </p:nvSpPr>
        <p:spPr>
          <a:xfrm>
            <a:off x="3238500" y="1957425"/>
            <a:ext cx="7894500" cy="209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highlight>
                  <a:srgbClr val="000000"/>
                </a:highlight>
              </a:rPr>
              <a:t>Les pratiques incompatibles avec la monétisation YouTube :</a:t>
            </a:r>
            <a:endParaRPr b="1">
              <a:solidFill>
                <a:srgbClr val="FFFFFF"/>
              </a:solidFill>
              <a:highlight>
                <a:srgbClr val="000000"/>
              </a:highlight>
            </a:endParaRPr>
          </a:p>
          <a:p>
            <a:pPr indent="0" lvl="0" marL="0" rtl="0" algn="l">
              <a:lnSpc>
                <a:spcPct val="115000"/>
              </a:lnSpc>
              <a:spcBef>
                <a:spcPts val="1200"/>
              </a:spcBef>
              <a:spcAft>
                <a:spcPts val="0"/>
              </a:spcAft>
              <a:buNone/>
            </a:pPr>
            <a:r>
              <a:rPr b="1" lang="fr" sz="1100">
                <a:solidFill>
                  <a:schemeClr val="dk1"/>
                </a:solidFill>
              </a:rPr>
              <a:t>Violations du contenu vidéo</a:t>
            </a:r>
            <a:endParaRPr b="1" sz="1100">
              <a:solidFill>
                <a:schemeClr val="dk1"/>
              </a:solidFill>
            </a:endParaRPr>
          </a:p>
          <a:p>
            <a:pPr indent="-298450" lvl="0" marL="457200" rtl="0" algn="l">
              <a:lnSpc>
                <a:spcPct val="115000"/>
              </a:lnSpc>
              <a:spcBef>
                <a:spcPts val="200"/>
              </a:spcBef>
              <a:spcAft>
                <a:spcPts val="0"/>
              </a:spcAft>
              <a:buClr>
                <a:schemeClr val="dk1"/>
              </a:buClr>
              <a:buSzPts val="1100"/>
              <a:buChar char="●"/>
            </a:pPr>
            <a:r>
              <a:rPr lang="fr" sz="1100">
                <a:solidFill>
                  <a:schemeClr val="dk1"/>
                </a:solidFill>
              </a:rPr>
              <a:t>Nudité, contenu sexuellement explicite ou matériel fortement suggestif</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fr" sz="1100">
                <a:solidFill>
                  <a:schemeClr val="dk1"/>
                </a:solidFill>
              </a:rPr>
              <a:t>Discours violent ou haineux</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fr" sz="1100">
                <a:solidFill>
                  <a:schemeClr val="dk1"/>
                </a:solidFill>
              </a:rPr>
              <a:t>Profanation ou violence graphique excessives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fr" sz="1100">
                <a:solidFill>
                  <a:schemeClr val="dk1"/>
                </a:solidFill>
              </a:rPr>
              <a:t>Promotion d'activités néfastes ou dangereuses</a:t>
            </a:r>
            <a:endParaRPr sz="1100">
              <a:solidFill>
                <a:schemeClr val="dk1"/>
              </a:solidFill>
            </a:endParaRPr>
          </a:p>
          <a:p>
            <a:pPr indent="0" lvl="0" marL="0" rtl="0" algn="l">
              <a:lnSpc>
                <a:spcPct val="115000"/>
              </a:lnSpc>
              <a:spcBef>
                <a:spcPts val="1200"/>
              </a:spcBef>
              <a:spcAft>
                <a:spcPts val="0"/>
              </a:spcAft>
              <a:buNone/>
            </a:pPr>
            <a:r>
              <a:rPr b="1" lang="fr" sz="1100">
                <a:solidFill>
                  <a:schemeClr val="dk1"/>
                </a:solidFill>
              </a:rPr>
              <a:t>Violations de métadonnées</a:t>
            </a:r>
            <a:endParaRPr b="1" sz="1100">
              <a:solidFill>
                <a:schemeClr val="dk1"/>
              </a:solidFill>
            </a:endParaRPr>
          </a:p>
          <a:p>
            <a:pPr indent="-298450" lvl="0" marL="457200" rtl="0" algn="l">
              <a:lnSpc>
                <a:spcPct val="115000"/>
              </a:lnSpc>
              <a:spcBef>
                <a:spcPts val="200"/>
              </a:spcBef>
              <a:spcAft>
                <a:spcPts val="0"/>
              </a:spcAft>
              <a:buClr>
                <a:schemeClr val="dk1"/>
              </a:buClr>
              <a:buSzPts val="1100"/>
              <a:buChar char="●"/>
            </a:pPr>
            <a:r>
              <a:rPr lang="fr" sz="1100">
                <a:solidFill>
                  <a:schemeClr val="dk1"/>
                </a:solidFill>
              </a:rPr>
              <a:t>Miniature, titres, tags et catégories vidéos trompeuses ou inexactes</a:t>
            </a:r>
            <a:endParaRPr sz="1100">
              <a:solidFill>
                <a:schemeClr val="dk1"/>
              </a:solidFill>
            </a:endParaRPr>
          </a:p>
          <a:p>
            <a:pPr indent="0" lvl="0" marL="0" rtl="0" algn="l">
              <a:lnSpc>
                <a:spcPct val="115000"/>
              </a:lnSpc>
              <a:spcBef>
                <a:spcPts val="1200"/>
              </a:spcBef>
              <a:spcAft>
                <a:spcPts val="0"/>
              </a:spcAft>
              <a:buNone/>
            </a:pPr>
            <a:r>
              <a:rPr b="1" lang="fr" sz="1100">
                <a:solidFill>
                  <a:schemeClr val="dk1"/>
                </a:solidFill>
              </a:rPr>
              <a:t>Points de vigilance :</a:t>
            </a:r>
            <a:endParaRPr sz="1100">
              <a:solidFill>
                <a:schemeClr val="dk1"/>
              </a:solidFill>
            </a:endParaRPr>
          </a:p>
          <a:p>
            <a:pPr indent="-298450" lvl="0" marL="457200" rtl="0" algn="l">
              <a:lnSpc>
                <a:spcPct val="115000"/>
              </a:lnSpc>
              <a:spcBef>
                <a:spcPts val="200"/>
              </a:spcBef>
              <a:spcAft>
                <a:spcPts val="0"/>
              </a:spcAft>
              <a:buClr>
                <a:schemeClr val="dk1"/>
              </a:buClr>
              <a:buSzPts val="1100"/>
              <a:buChar char="●"/>
            </a:pPr>
            <a:r>
              <a:rPr lang="fr" sz="1100">
                <a:solidFill>
                  <a:schemeClr val="dk1"/>
                </a:solidFill>
              </a:rPr>
              <a:t>Assurez-vous de bien disposer des droits d'usage commercial de votre contenu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fr" sz="1100">
                <a:solidFill>
                  <a:schemeClr val="dk1"/>
                </a:solidFill>
              </a:rPr>
              <a:t>Soyez prêt à fournir tous les documents prouvant vos droits commerciaux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
        <p:nvSpPr>
          <p:cNvPr id="386" name="Google Shape;386;p53"/>
          <p:cNvSpPr txBox="1"/>
          <p:nvPr>
            <p:ph type="ctrTitle"/>
          </p:nvPr>
        </p:nvSpPr>
        <p:spPr>
          <a:xfrm>
            <a:off x="203075" y="2815575"/>
            <a:ext cx="2787300" cy="2013300"/>
          </a:xfrm>
          <a:prstGeom prst="rect">
            <a:avLst/>
          </a:prstGeom>
          <a:solidFill>
            <a:srgbClr val="050000">
              <a:alpha val="12780"/>
            </a:srgbClr>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100">
                <a:solidFill>
                  <a:srgbClr val="FFFFFF"/>
                </a:solidFill>
                <a:highlight>
                  <a:srgbClr val="000000"/>
                </a:highlight>
              </a:rPr>
              <a:t>Des Youtubeurs reconnus sanctionnés</a:t>
            </a:r>
            <a:endParaRPr b="1" sz="1100">
              <a:solidFill>
                <a:srgbClr val="FFFFFF"/>
              </a:solidFill>
              <a:highlight>
                <a:srgbClr val="000000"/>
              </a:highlight>
            </a:endParaRPr>
          </a:p>
          <a:p>
            <a:pPr indent="0" lvl="0" marL="0" rtl="0" algn="l">
              <a:lnSpc>
                <a:spcPct val="115000"/>
              </a:lnSpc>
              <a:spcBef>
                <a:spcPts val="0"/>
              </a:spcBef>
              <a:spcAft>
                <a:spcPts val="0"/>
              </a:spcAft>
              <a:buNone/>
            </a:pPr>
            <a:r>
              <a:rPr lang="fr" sz="1000"/>
              <a:t>Début 2017, PewDiePie un YouTubeur comptabilisant plus de 60 millions d’abonnés et 17 milliards de vues a été retiré du programme Google Preferred suite à des propos antisémites.</a:t>
            </a:r>
            <a:br>
              <a:rPr lang="fr" sz="1000"/>
            </a:br>
            <a:br>
              <a:rPr lang="fr" sz="1000"/>
            </a:br>
            <a:r>
              <a:rPr lang="fr" sz="1000"/>
              <a:t>Début 2018, c’est Logan Paul qui écope de la même peine suite à la publication d’une vidéo dans laquelle on pouvait voir le corps d’un homme qui venait de se suicider.</a:t>
            </a:r>
            <a:endParaRPr sz="1000"/>
          </a:p>
          <a:p>
            <a:pPr indent="0" lvl="0" marL="0" rtl="0" algn="l">
              <a:lnSpc>
                <a:spcPct val="115000"/>
              </a:lnSpc>
              <a:spcBef>
                <a:spcPts val="0"/>
              </a:spcBef>
              <a:spcAft>
                <a:spcPts val="0"/>
              </a:spcAft>
              <a:buNone/>
            </a:pPr>
            <a:r>
              <a:t/>
            </a:r>
            <a:endParaRPr b="1" sz="10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